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Garet" panose="020B0604020202020204" charset="0"/>
      <p:regular r:id="rId32"/>
    </p:embeddedFont>
    <p:embeddedFont>
      <p:font typeface="Garet Bold" panose="020B0604020202020204" charset="0"/>
      <p:regular r:id="rId33"/>
    </p:embeddedFont>
    <p:embeddedFont>
      <p:font typeface="Sergio Trend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6E24EF-B001-48FB-BA58-A3ADC3313603}" v="1" dt="2023-12-09T04:49:17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3120" y="20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ry Wilson" userId="d9fa1230-42c8-48b6-b2d5-f512149d6b57" providerId="ADAL" clId="{AB6E24EF-B001-48FB-BA58-A3ADC3313603}"/>
    <pc:docChg chg="modSld">
      <pc:chgData name="Rory Wilson" userId="d9fa1230-42c8-48b6-b2d5-f512149d6b57" providerId="ADAL" clId="{AB6E24EF-B001-48FB-BA58-A3ADC3313603}" dt="2023-12-09T04:49:17.364" v="0"/>
      <pc:docMkLst>
        <pc:docMk/>
      </pc:docMkLst>
      <pc:sldChg chg="modAnim">
        <pc:chgData name="Rory Wilson" userId="d9fa1230-42c8-48b6-b2d5-f512149d6b57" providerId="ADAL" clId="{AB6E24EF-B001-48FB-BA58-A3ADC3313603}" dt="2023-12-09T04:49:17.364" v="0"/>
        <pc:sldMkLst>
          <pc:docMk/>
          <pc:sldMk cId="0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6.svg"/><Relationship Id="rId3" Type="http://schemas.openxmlformats.org/officeDocument/2006/relationships/image" Target="../media/image37.svg"/><Relationship Id="rId7" Type="http://schemas.openxmlformats.org/officeDocument/2006/relationships/image" Target="../media/image8.sv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5" Type="http://schemas.openxmlformats.org/officeDocument/2006/relationships/image" Target="../media/image41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39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2.svg"/><Relationship Id="rId7" Type="http://schemas.openxmlformats.org/officeDocument/2006/relationships/image" Target="../media/image6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3.svg"/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12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55.svg"/><Relationship Id="rId5" Type="http://schemas.openxmlformats.org/officeDocument/2006/relationships/image" Target="../media/image67.svg"/><Relationship Id="rId15" Type="http://schemas.openxmlformats.org/officeDocument/2006/relationships/image" Target="../media/image22.svg"/><Relationship Id="rId10" Type="http://schemas.openxmlformats.org/officeDocument/2006/relationships/image" Target="../media/image54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svg"/><Relationship Id="rId7" Type="http://schemas.openxmlformats.org/officeDocument/2006/relationships/image" Target="../media/image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2.sv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331863" y="3727683"/>
            <a:ext cx="9817919" cy="5462732"/>
            <a:chOff x="0" y="0"/>
            <a:chExt cx="13090558" cy="728364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95275"/>
              <a:ext cx="13090558" cy="596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12"/>
                </a:lnSpc>
              </a:pPr>
              <a:r>
                <a:rPr lang="en-US" sz="8901">
                  <a:solidFill>
                    <a:srgbClr val="002F15"/>
                  </a:solidFill>
                  <a:latin typeface="Sergio Trendy"/>
                </a:rPr>
                <a:t>Minimizing Carbon Footprint in Diet Plans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478462"/>
              <a:ext cx="1309055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Tommaso Salvatori &amp; Rory Wilson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4" name="Freeform 14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0429" y="1218696"/>
            <a:ext cx="8447677" cy="7849609"/>
            <a:chOff x="0" y="0"/>
            <a:chExt cx="1970540" cy="18310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70541" cy="1831033"/>
            </a:xfrm>
            <a:custGeom>
              <a:avLst/>
              <a:gdLst/>
              <a:ahLst/>
              <a:cxnLst/>
              <a:rect l="l" t="t" r="r" b="b"/>
              <a:pathLst>
                <a:path w="1970541" h="1831033">
                  <a:moveTo>
                    <a:pt x="1846080" y="1831033"/>
                  </a:moveTo>
                  <a:lnTo>
                    <a:pt x="124460" y="1831033"/>
                  </a:lnTo>
                  <a:cubicBezTo>
                    <a:pt x="55880" y="1831033"/>
                    <a:pt x="0" y="1775153"/>
                    <a:pt x="0" y="170657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46081" y="0"/>
                  </a:lnTo>
                  <a:cubicBezTo>
                    <a:pt x="1914660" y="0"/>
                    <a:pt x="1970541" y="55880"/>
                    <a:pt x="1970541" y="124460"/>
                  </a:cubicBezTo>
                  <a:lnTo>
                    <a:pt x="1970541" y="1706573"/>
                  </a:lnTo>
                  <a:cubicBezTo>
                    <a:pt x="1970541" y="1775153"/>
                    <a:pt x="1914660" y="1831033"/>
                    <a:pt x="1846081" y="1831033"/>
                  </a:cubicBezTo>
                  <a:close/>
                </a:path>
              </a:pathLst>
            </a:custGeom>
            <a:solidFill>
              <a:srgbClr val="FFF0D4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513090" y="739598"/>
            <a:ext cx="1438753" cy="5105251"/>
          </a:xfrm>
          <a:custGeom>
            <a:avLst/>
            <a:gdLst/>
            <a:ahLst/>
            <a:cxnLst/>
            <a:rect l="l" t="t" r="r" b="b"/>
            <a:pathLst>
              <a:path w="1438753" h="5105251">
                <a:moveTo>
                  <a:pt x="0" y="0"/>
                </a:moveTo>
                <a:lnTo>
                  <a:pt x="1438753" y="0"/>
                </a:lnTo>
                <a:lnTo>
                  <a:pt x="1438753" y="5105251"/>
                </a:lnTo>
                <a:lnTo>
                  <a:pt x="0" y="5105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8280" y="7634183"/>
            <a:ext cx="2840532" cy="3381586"/>
          </a:xfrm>
          <a:custGeom>
            <a:avLst/>
            <a:gdLst/>
            <a:ahLst/>
            <a:cxnLst/>
            <a:rect l="l" t="t" r="r" b="b"/>
            <a:pathLst>
              <a:path w="2840532" h="3381586">
                <a:moveTo>
                  <a:pt x="0" y="0"/>
                </a:moveTo>
                <a:lnTo>
                  <a:pt x="2840533" y="0"/>
                </a:lnTo>
                <a:lnTo>
                  <a:pt x="2840533" y="3381586"/>
                </a:lnTo>
                <a:lnTo>
                  <a:pt x="0" y="33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3061329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756614" y="-2616493"/>
            <a:ext cx="2269600" cy="3259217"/>
          </a:xfrm>
          <a:custGeom>
            <a:avLst/>
            <a:gdLst/>
            <a:ahLst/>
            <a:cxnLst/>
            <a:rect l="l" t="t" r="r" b="b"/>
            <a:pathLst>
              <a:path w="2269600" h="3259217">
                <a:moveTo>
                  <a:pt x="0" y="0"/>
                </a:moveTo>
                <a:lnTo>
                  <a:pt x="2269600" y="0"/>
                </a:lnTo>
                <a:lnTo>
                  <a:pt x="2269600" y="3259217"/>
                </a:lnTo>
                <a:lnTo>
                  <a:pt x="0" y="3259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-744380"/>
            <a:ext cx="2470251" cy="3805709"/>
          </a:xfrm>
          <a:custGeom>
            <a:avLst/>
            <a:gdLst/>
            <a:ahLst/>
            <a:cxnLst/>
            <a:rect l="l" t="t" r="r" b="b"/>
            <a:pathLst>
              <a:path w="2470251" h="3805709">
                <a:moveTo>
                  <a:pt x="0" y="0"/>
                </a:moveTo>
                <a:lnTo>
                  <a:pt x="2470251" y="0"/>
                </a:lnTo>
                <a:lnTo>
                  <a:pt x="2470251" y="3805709"/>
                </a:lnTo>
                <a:lnTo>
                  <a:pt x="0" y="38057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817203" y="6533331"/>
            <a:ext cx="3215008" cy="3844032"/>
          </a:xfrm>
          <a:custGeom>
            <a:avLst/>
            <a:gdLst/>
            <a:ahLst/>
            <a:cxnLst/>
            <a:rect l="l" t="t" r="r" b="b"/>
            <a:pathLst>
              <a:path w="3215008" h="3844032">
                <a:moveTo>
                  <a:pt x="0" y="0"/>
                </a:moveTo>
                <a:lnTo>
                  <a:pt x="3215008" y="0"/>
                </a:lnTo>
                <a:lnTo>
                  <a:pt x="3215008" y="3844032"/>
                </a:lnTo>
                <a:lnTo>
                  <a:pt x="0" y="38440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480258" y="2086712"/>
            <a:ext cx="8048020" cy="6113575"/>
          </a:xfrm>
          <a:custGeom>
            <a:avLst/>
            <a:gdLst/>
            <a:ahLst/>
            <a:cxnLst/>
            <a:rect l="l" t="t" r="r" b="b"/>
            <a:pathLst>
              <a:path w="8048020" h="6113575">
                <a:moveTo>
                  <a:pt x="0" y="0"/>
                </a:moveTo>
                <a:lnTo>
                  <a:pt x="8048019" y="0"/>
                </a:lnTo>
                <a:lnTo>
                  <a:pt x="8048019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94776" y="3704583"/>
            <a:ext cx="363388" cy="1681317"/>
          </a:xfrm>
          <a:custGeom>
            <a:avLst/>
            <a:gdLst/>
            <a:ahLst/>
            <a:cxnLst/>
            <a:rect l="l" t="t" r="r" b="b"/>
            <a:pathLst>
              <a:path w="363388" h="1681317">
                <a:moveTo>
                  <a:pt x="0" y="0"/>
                </a:moveTo>
                <a:lnTo>
                  <a:pt x="363388" y="0"/>
                </a:lnTo>
                <a:lnTo>
                  <a:pt x="363388" y="1681317"/>
                </a:lnTo>
                <a:lnTo>
                  <a:pt x="0" y="168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751440" y="1805844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minimize emissions and price (λ)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2023896" y="5385900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751440" y="4059467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meet nutritional requirements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928472" y="1717903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1"/>
                </a:lnTo>
                <a:lnTo>
                  <a:pt x="0" y="1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51440" y="5473841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limit individual food quantity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023896" y="6533331"/>
            <a:ext cx="247998" cy="1147431"/>
          </a:xfrm>
          <a:custGeom>
            <a:avLst/>
            <a:gdLst/>
            <a:ahLst/>
            <a:cxnLst/>
            <a:rect l="l" t="t" r="r" b="b"/>
            <a:pathLst>
              <a:path w="247998" h="1147431">
                <a:moveTo>
                  <a:pt x="0" y="0"/>
                </a:moveTo>
                <a:lnTo>
                  <a:pt x="247998" y="0"/>
                </a:lnTo>
                <a:lnTo>
                  <a:pt x="247998" y="1147432"/>
                </a:lnTo>
                <a:lnTo>
                  <a:pt x="0" y="11474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32992" t="-10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751440" y="6621272"/>
            <a:ext cx="4210895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enforce dietary preferences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22164" y="1681900"/>
            <a:ext cx="207441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MIO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0067" y="5568704"/>
            <a:ext cx="3117173" cy="4802367"/>
          </a:xfrm>
          <a:custGeom>
            <a:avLst/>
            <a:gdLst/>
            <a:ahLst/>
            <a:cxnLst/>
            <a:rect l="l" t="t" r="r" b="b"/>
            <a:pathLst>
              <a:path w="3117173" h="4802367">
                <a:moveTo>
                  <a:pt x="0" y="0"/>
                </a:moveTo>
                <a:lnTo>
                  <a:pt x="3117173" y="0"/>
                </a:lnTo>
                <a:lnTo>
                  <a:pt x="3117173" y="4802367"/>
                </a:lnTo>
                <a:lnTo>
                  <a:pt x="0" y="48023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34120" y="846798"/>
            <a:ext cx="4873234" cy="3555272"/>
            <a:chOff x="0" y="0"/>
            <a:chExt cx="6497645" cy="47403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97645" cy="4740362"/>
              <a:chOff x="0" y="0"/>
              <a:chExt cx="1607008" cy="117239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07009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07009" h="1172394">
                    <a:moveTo>
                      <a:pt x="1482548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82549" y="0"/>
                    </a:lnTo>
                    <a:cubicBezTo>
                      <a:pt x="1551128" y="0"/>
                      <a:pt x="1607009" y="55880"/>
                      <a:pt x="1607009" y="124460"/>
                    </a:cubicBezTo>
                    <a:lnTo>
                      <a:pt x="1607009" y="1047934"/>
                    </a:lnTo>
                    <a:cubicBezTo>
                      <a:pt x="1607009" y="1116514"/>
                      <a:pt x="1551128" y="1172394"/>
                      <a:pt x="1482549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45084" y="1607425"/>
              <a:ext cx="5207478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1.96 kg CO2: -58%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$4.80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45084" y="520862"/>
              <a:ext cx="5207478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Optimal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344600"/>
            <a:ext cx="536108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Results</a:t>
            </a:r>
          </a:p>
        </p:txBody>
      </p:sp>
      <p:sp>
        <p:nvSpPr>
          <p:cNvPr id="9" name="Freeform 9"/>
          <p:cNvSpPr/>
          <p:nvPr/>
        </p:nvSpPr>
        <p:spPr>
          <a:xfrm>
            <a:off x="2687106" y="5457865"/>
            <a:ext cx="3215558" cy="3116168"/>
          </a:xfrm>
          <a:custGeom>
            <a:avLst/>
            <a:gdLst/>
            <a:ahLst/>
            <a:cxnLst/>
            <a:rect l="l" t="t" r="r" b="b"/>
            <a:pathLst>
              <a:path w="3215558" h="3116168">
                <a:moveTo>
                  <a:pt x="0" y="0"/>
                </a:moveTo>
                <a:lnTo>
                  <a:pt x="3215558" y="0"/>
                </a:lnTo>
                <a:lnTo>
                  <a:pt x="3215558" y="3116168"/>
                </a:lnTo>
                <a:lnTo>
                  <a:pt x="0" y="311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062216">
            <a:off x="2868358" y="7262201"/>
            <a:ext cx="3042718" cy="3622283"/>
          </a:xfrm>
          <a:custGeom>
            <a:avLst/>
            <a:gdLst/>
            <a:ahLst/>
            <a:cxnLst/>
            <a:rect l="l" t="t" r="r" b="b"/>
            <a:pathLst>
              <a:path w="3042718" h="3622283">
                <a:moveTo>
                  <a:pt x="0" y="0"/>
                </a:moveTo>
                <a:lnTo>
                  <a:pt x="3042718" y="0"/>
                </a:lnTo>
                <a:lnTo>
                  <a:pt x="3042718" y="3622283"/>
                </a:lnTo>
                <a:lnTo>
                  <a:pt x="0" y="3622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33971" y="2000306"/>
            <a:ext cx="3961459" cy="2315586"/>
            <a:chOff x="0" y="0"/>
            <a:chExt cx="5281946" cy="30874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057988"/>
              <a:ext cx="5281946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281946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534120" y="5244519"/>
            <a:ext cx="4873234" cy="3329514"/>
            <a:chOff x="0" y="0"/>
            <a:chExt cx="6497645" cy="44393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6497645" cy="4439352"/>
              <a:chOff x="0" y="0"/>
              <a:chExt cx="1715972" cy="117239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45084" y="1500516"/>
              <a:ext cx="520747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9.33 kg CO2 (+98%)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$8.70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2,687 calories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45084" y="485973"/>
              <a:ext cx="520747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Keto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141155" y="5244519"/>
            <a:ext cx="4982332" cy="3329514"/>
            <a:chOff x="0" y="0"/>
            <a:chExt cx="6643109" cy="443935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643109" cy="4439352"/>
              <a:chOff x="0" y="0"/>
              <a:chExt cx="1754387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4387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54387" h="1172394">
                    <a:moveTo>
                      <a:pt x="1629927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29927" y="0"/>
                    </a:lnTo>
                    <a:cubicBezTo>
                      <a:pt x="1698507" y="0"/>
                      <a:pt x="1754387" y="55880"/>
                      <a:pt x="1754387" y="124460"/>
                    </a:cubicBezTo>
                    <a:lnTo>
                      <a:pt x="1754387" y="1047934"/>
                    </a:lnTo>
                    <a:cubicBezTo>
                      <a:pt x="1754387" y="1116514"/>
                      <a:pt x="1698507" y="1172394"/>
                      <a:pt x="1629927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59525" y="1500516"/>
              <a:ext cx="5324058" cy="19054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4.61 kg CO2 (-2%)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$2.78</a:t>
              </a:r>
            </a:p>
            <a:p>
              <a:pPr marL="566133" lvl="1" indent="-283066">
                <a:lnSpc>
                  <a:spcPts val="3933"/>
                </a:lnSpc>
                <a:buFont typeface="Arial"/>
                <a:buChar char="•"/>
              </a:pPr>
              <a:r>
                <a:rPr lang="en-US" sz="2622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59525" y="485973"/>
              <a:ext cx="5324058" cy="716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2"/>
                </a:lnSpc>
              </a:pPr>
              <a:r>
                <a:rPr lang="en-US" sz="3387">
                  <a:solidFill>
                    <a:srgbClr val="002F15"/>
                  </a:solidFill>
                  <a:latin typeface="Sergio Trendy"/>
                </a:rPr>
                <a:t>Cheapest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105915" y="846798"/>
            <a:ext cx="5017571" cy="3555272"/>
            <a:chOff x="0" y="0"/>
            <a:chExt cx="6690095" cy="4740362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6690095" cy="4740362"/>
              <a:chOff x="0" y="0"/>
              <a:chExt cx="1654605" cy="1172394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654606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654606" h="1172394">
                    <a:moveTo>
                      <a:pt x="1530145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30145" y="0"/>
                    </a:lnTo>
                    <a:cubicBezTo>
                      <a:pt x="1598725" y="0"/>
                      <a:pt x="1654606" y="55880"/>
                      <a:pt x="1654606" y="124460"/>
                    </a:cubicBezTo>
                    <a:lnTo>
                      <a:pt x="1654606" y="1047934"/>
                    </a:lnTo>
                    <a:cubicBezTo>
                      <a:pt x="1654606" y="1116514"/>
                      <a:pt x="1598725" y="1172394"/>
                      <a:pt x="1530145" y="117239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664190" y="1607425"/>
              <a:ext cx="5361715" cy="202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4.76 kg CO2 (+1%)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$13.10</a:t>
              </a:r>
            </a:p>
            <a:p>
              <a:pPr marL="604519" lvl="1" indent="-302260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64190" y="520862"/>
              <a:ext cx="5361715" cy="763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4"/>
                </a:lnSpc>
              </a:pPr>
              <a:r>
                <a:rPr lang="en-US" sz="3617">
                  <a:solidFill>
                    <a:srgbClr val="002F15"/>
                  </a:solidFill>
                  <a:latin typeface="Sergio Trendy"/>
                </a:rPr>
                <a:t>No Gluten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7434" y="0"/>
            <a:ext cx="18288000" cy="10287000"/>
            <a:chOff x="0" y="0"/>
            <a:chExt cx="4816593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6A6A6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896425" y="871650"/>
            <a:ext cx="14362875" cy="8745737"/>
            <a:chOff x="0" y="0"/>
            <a:chExt cx="19150500" cy="11660983"/>
          </a:xfrm>
        </p:grpSpPr>
        <p:sp>
          <p:nvSpPr>
            <p:cNvPr id="33" name="Freeform 33"/>
            <p:cNvSpPr/>
            <p:nvPr/>
          </p:nvSpPr>
          <p:spPr>
            <a:xfrm>
              <a:off x="7489517" y="0"/>
              <a:ext cx="11660983" cy="11660983"/>
            </a:xfrm>
            <a:custGeom>
              <a:avLst/>
              <a:gdLst/>
              <a:ahLst/>
              <a:cxnLst/>
              <a:rect l="l" t="t" r="r" b="b"/>
              <a:pathLst>
                <a:path w="11660983" h="11660983">
                  <a:moveTo>
                    <a:pt x="0" y="0"/>
                  </a:moveTo>
                  <a:lnTo>
                    <a:pt x="11660983" y="0"/>
                  </a:lnTo>
                  <a:lnTo>
                    <a:pt x="11660983" y="11660983"/>
                  </a:lnTo>
                  <a:lnTo>
                    <a:pt x="0" y="11660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1538011"/>
              <a:ext cx="9744330" cy="9451648"/>
              <a:chOff x="0" y="0"/>
              <a:chExt cx="1638501" cy="158928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638502" cy="1589287"/>
              </a:xfrm>
              <a:custGeom>
                <a:avLst/>
                <a:gdLst/>
                <a:ahLst/>
                <a:cxnLst/>
                <a:rect l="l" t="t" r="r" b="b"/>
                <a:pathLst>
                  <a:path w="1638502" h="1589287">
                    <a:moveTo>
                      <a:pt x="1514041" y="1589287"/>
                    </a:moveTo>
                    <a:lnTo>
                      <a:pt x="124460" y="1589287"/>
                    </a:lnTo>
                    <a:cubicBezTo>
                      <a:pt x="55880" y="1589287"/>
                      <a:pt x="0" y="1533407"/>
                      <a:pt x="0" y="146482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14041" y="0"/>
                    </a:lnTo>
                    <a:cubicBezTo>
                      <a:pt x="1582621" y="0"/>
                      <a:pt x="1638502" y="55880"/>
                      <a:pt x="1638502" y="124460"/>
                    </a:cubicBezTo>
                    <a:lnTo>
                      <a:pt x="1638502" y="1464827"/>
                    </a:lnTo>
                    <a:cubicBezTo>
                      <a:pt x="1638502" y="1533407"/>
                      <a:pt x="1582621" y="1589287"/>
                      <a:pt x="1514041" y="1589287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967413" y="3655088"/>
              <a:ext cx="7809504" cy="6676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7' 1"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324 lbs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NBA Hall of Famer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3.99 kg CO2 (-70% )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$9.00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8,609 calories</a:t>
              </a:r>
            </a:p>
            <a:p>
              <a:pPr marL="824386" lvl="1" indent="-412193">
                <a:lnSpc>
                  <a:spcPts val="5727"/>
                </a:lnSpc>
                <a:buFont typeface="Arial"/>
                <a:buChar char="•"/>
              </a:pPr>
              <a:r>
                <a:rPr lang="en-US" sz="3818">
                  <a:solidFill>
                    <a:srgbClr val="002F15"/>
                  </a:solidFill>
                  <a:latin typeface="Garet"/>
                </a:rPr>
                <a:t>294g protein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67413" y="2308048"/>
              <a:ext cx="7809504" cy="874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08"/>
                </a:lnSpc>
              </a:pPr>
              <a:r>
                <a:rPr lang="en-US" sz="4148" dirty="0">
                  <a:solidFill>
                    <a:srgbClr val="002F15"/>
                  </a:solidFill>
                  <a:latin typeface="Sergio Trendy"/>
                </a:rPr>
                <a:t>Shaquille O’Neal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53638" y="2540344"/>
            <a:ext cx="7042596" cy="6718055"/>
            <a:chOff x="0" y="0"/>
            <a:chExt cx="9390128" cy="895740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9390128" cy="8957407"/>
              <a:chOff x="0" y="0"/>
              <a:chExt cx="2800346" cy="267129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00346" cy="2671299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2671299">
                    <a:moveTo>
                      <a:pt x="2675886" y="2671299"/>
                    </a:moveTo>
                    <a:lnTo>
                      <a:pt x="124460" y="2671299"/>
                    </a:lnTo>
                    <a:cubicBezTo>
                      <a:pt x="55880" y="2671299"/>
                      <a:pt x="0" y="2615419"/>
                      <a:pt x="0" y="254683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2546839"/>
                    </a:lnTo>
                    <a:cubicBezTo>
                      <a:pt x="2800346" y="2615419"/>
                      <a:pt x="2744466" y="2671299"/>
                      <a:pt x="2675886" y="2671299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64131" y="1575068"/>
              <a:ext cx="7661867" cy="706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Chicken: 300g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Fish: 100g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Turnips: 200g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Coffee: 10g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Eggs: 24g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Cabbage: 98g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Peanuts: 57g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Bread: 318g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Tofu: 223g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Mandarins: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Peas: 250g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Soybean oilL 23g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Soymilk: 2.6g</a:t>
              </a:r>
            </a:p>
            <a:p>
              <a:pPr marL="431802" lvl="1" indent="-215901">
                <a:lnSpc>
                  <a:spcPts val="3000"/>
                </a:lnSpc>
                <a:buFont typeface="Arial"/>
                <a:buChar char="•"/>
              </a:pPr>
              <a:r>
                <a:rPr lang="en-US" sz="2000">
                  <a:solidFill>
                    <a:srgbClr val="002F15"/>
                  </a:solidFill>
                  <a:latin typeface="Garet"/>
                </a:rPr>
                <a:t>Wine: 100g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76643" y="676290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Ingredients: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 dirty="0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 dirty="0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 dirty="0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6705147"/>
            <a:ext cx="3469651" cy="4034478"/>
          </a:xfrm>
          <a:custGeom>
            <a:avLst/>
            <a:gdLst/>
            <a:ahLst/>
            <a:cxnLst/>
            <a:rect l="l" t="t" r="r" b="b"/>
            <a:pathLst>
              <a:path w="3469651" h="4034478">
                <a:moveTo>
                  <a:pt x="0" y="0"/>
                </a:moveTo>
                <a:lnTo>
                  <a:pt x="3469651" y="0"/>
                </a:lnTo>
                <a:lnTo>
                  <a:pt x="3469651" y="4034479"/>
                </a:lnTo>
                <a:lnTo>
                  <a:pt x="0" y="4034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46455" y="5744030"/>
            <a:ext cx="1677877" cy="6152215"/>
          </a:xfrm>
          <a:custGeom>
            <a:avLst/>
            <a:gdLst/>
            <a:ahLst/>
            <a:cxnLst/>
            <a:rect l="l" t="t" r="r" b="b"/>
            <a:pathLst>
              <a:path w="1677877" h="6152215">
                <a:moveTo>
                  <a:pt x="0" y="0"/>
                </a:moveTo>
                <a:lnTo>
                  <a:pt x="1677877" y="0"/>
                </a:lnTo>
                <a:lnTo>
                  <a:pt x="1677877" y="6152215"/>
                </a:lnTo>
                <a:lnTo>
                  <a:pt x="0" y="6152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19813" y="4559643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8351" y="9579681"/>
            <a:ext cx="4304742" cy="813988"/>
          </a:xfrm>
          <a:custGeom>
            <a:avLst/>
            <a:gdLst/>
            <a:ahLst/>
            <a:cxnLst/>
            <a:rect l="l" t="t" r="r" b="b"/>
            <a:pathLst>
              <a:path w="4304742" h="813988">
                <a:moveTo>
                  <a:pt x="0" y="0"/>
                </a:moveTo>
                <a:lnTo>
                  <a:pt x="4304742" y="0"/>
                </a:lnTo>
                <a:lnTo>
                  <a:pt x="4304742" y="813988"/>
                </a:lnTo>
                <a:lnTo>
                  <a:pt x="0" y="8139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911931" y="543935"/>
            <a:ext cx="5566121" cy="4736263"/>
          </a:xfrm>
          <a:custGeom>
            <a:avLst/>
            <a:gdLst/>
            <a:ahLst/>
            <a:cxnLst/>
            <a:rect l="l" t="t" r="r" b="b"/>
            <a:pathLst>
              <a:path w="5566121" h="4736263">
                <a:moveTo>
                  <a:pt x="0" y="0"/>
                </a:moveTo>
                <a:lnTo>
                  <a:pt x="5566121" y="0"/>
                </a:lnTo>
                <a:lnTo>
                  <a:pt x="5566121" y="4736263"/>
                </a:lnTo>
                <a:lnTo>
                  <a:pt x="0" y="47362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0376200" y="800294"/>
          <a:ext cx="6883101" cy="3103372"/>
        </p:xfrm>
        <a:graphic>
          <a:graphicData uri="http://schemas.openxmlformats.org/drawingml/2006/table">
            <a:tbl>
              <a:tblPr/>
              <a:tblGrid>
                <a:gridCol w="2294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975">
                <a:tc gridSpan="3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FFFFFF"/>
                          </a:solidFill>
                          <a:latin typeface="Sergio Trendy"/>
                        </a:rPr>
                        <a:t>Specifications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F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2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High meat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Fish ≥ 1 Serving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Coffee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868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No fad diets / intolerances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Alcohol      f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Sergio Trendy"/>
                        </a:rPr>
                        <a:t>VERY price sensitive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91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8"/>
          <p:cNvGrpSpPr/>
          <p:nvPr/>
        </p:nvGrpSpPr>
        <p:grpSpPr>
          <a:xfrm>
            <a:off x="3053638" y="2540344"/>
            <a:ext cx="7042596" cy="6718055"/>
            <a:chOff x="0" y="0"/>
            <a:chExt cx="2800346" cy="26712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00346" cy="2671299"/>
            </a:xfrm>
            <a:custGeom>
              <a:avLst/>
              <a:gdLst/>
              <a:ahLst/>
              <a:cxnLst/>
              <a:rect l="l" t="t" r="r" b="b"/>
              <a:pathLst>
                <a:path w="2800346" h="2671299">
                  <a:moveTo>
                    <a:pt x="2675886" y="2671299"/>
                  </a:moveTo>
                  <a:lnTo>
                    <a:pt x="124460" y="2671299"/>
                  </a:lnTo>
                  <a:cubicBezTo>
                    <a:pt x="55880" y="2671299"/>
                    <a:pt x="0" y="2615419"/>
                    <a:pt x="0" y="25468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675886" y="0"/>
                  </a:lnTo>
                  <a:cubicBezTo>
                    <a:pt x="2744466" y="0"/>
                    <a:pt x="2800346" y="55880"/>
                    <a:pt x="2800346" y="124460"/>
                  </a:cubicBezTo>
                  <a:lnTo>
                    <a:pt x="2800346" y="2546839"/>
                  </a:lnTo>
                  <a:cubicBezTo>
                    <a:pt x="2800346" y="2615419"/>
                    <a:pt x="2744466" y="2671299"/>
                    <a:pt x="2675886" y="2671299"/>
                  </a:cubicBezTo>
                  <a:close/>
                </a:path>
              </a:pathLst>
            </a:custGeom>
            <a:solidFill>
              <a:srgbClr val="B6C47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176902" y="3076136"/>
            <a:ext cx="551885" cy="584005"/>
          </a:xfrm>
          <a:custGeom>
            <a:avLst/>
            <a:gdLst/>
            <a:ahLst/>
            <a:cxnLst/>
            <a:rect l="l" t="t" r="r" b="b"/>
            <a:pathLst>
              <a:path w="551885" h="584005">
                <a:moveTo>
                  <a:pt x="0" y="0"/>
                </a:moveTo>
                <a:lnTo>
                  <a:pt x="551885" y="0"/>
                </a:lnTo>
                <a:lnTo>
                  <a:pt x="551885" y="584005"/>
                </a:lnTo>
                <a:lnTo>
                  <a:pt x="0" y="5840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053638" y="1273995"/>
            <a:ext cx="6808175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Rory Diet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01735" y="3707358"/>
            <a:ext cx="5746400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Chicken: 300g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Fish: 100g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Turnips: 200g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Coffee: 10g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Eggs: 24g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Cabbage: 98g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Peanuts: 57g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Bread: 318g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Tofu: 223g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Mandarins: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Peas: 250g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Soybean oilL 23g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Soymilk: 2.6g</a:t>
            </a:r>
          </a:p>
          <a:p>
            <a:pPr marL="431802" lvl="1" indent="-215901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02F15"/>
                </a:solidFill>
                <a:latin typeface="Garet"/>
              </a:rPr>
              <a:t>Wine: 100g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61120" y="3038036"/>
            <a:ext cx="574640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2F15"/>
                </a:solidFill>
                <a:latin typeface="Sergio Trendy"/>
              </a:rPr>
              <a:t>Ingredients: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16704" y="4275493"/>
            <a:ext cx="7115459" cy="5510155"/>
            <a:chOff x="0" y="0"/>
            <a:chExt cx="9487279" cy="734687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87279" cy="6643743"/>
              <a:chOff x="0" y="0"/>
              <a:chExt cx="2800346" cy="196102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800346" cy="1961024"/>
              </a:xfrm>
              <a:custGeom>
                <a:avLst/>
                <a:gdLst/>
                <a:ahLst/>
                <a:cxnLst/>
                <a:rect l="l" t="t" r="r" b="b"/>
                <a:pathLst>
                  <a:path w="2800346" h="1961024">
                    <a:moveTo>
                      <a:pt x="2675886" y="1961024"/>
                    </a:moveTo>
                    <a:lnTo>
                      <a:pt x="124460" y="1961024"/>
                    </a:lnTo>
                    <a:cubicBezTo>
                      <a:pt x="55880" y="1961024"/>
                      <a:pt x="0" y="1905144"/>
                      <a:pt x="0" y="183656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75886" y="0"/>
                    </a:lnTo>
                    <a:cubicBezTo>
                      <a:pt x="2744466" y="0"/>
                      <a:pt x="2800346" y="55880"/>
                      <a:pt x="2800346" y="124460"/>
                    </a:cubicBezTo>
                    <a:lnTo>
                      <a:pt x="2800346" y="1836564"/>
                    </a:lnTo>
                    <a:cubicBezTo>
                      <a:pt x="2800346" y="1905144"/>
                      <a:pt x="2744466" y="1961024"/>
                      <a:pt x="2675886" y="1961024"/>
                    </a:cubicBez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608321" y="1282457"/>
              <a:ext cx="8493423" cy="60644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Breakfast: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Tofu scrabble served with bread, 2 Mandarin 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Lunch: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Chicken and pea salad, diced turnips &amp; cabbage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Snack: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Peanut butter toast, coffee with soymilk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r>
                <a:rPr lang="en-US" sz="2004">
                  <a:solidFill>
                    <a:srgbClr val="002F15"/>
                  </a:solidFill>
                  <a:latin typeface="Garet Bold"/>
                </a:rPr>
                <a:t>Dinner: </a:t>
              </a:r>
              <a:r>
                <a:rPr lang="en-US" sz="2004">
                  <a:solidFill>
                    <a:srgbClr val="002F15"/>
                  </a:solidFill>
                  <a:latin typeface="Garet"/>
                </a:rPr>
                <a:t>Fish with turnip puree, soybean cabbage slaw, served with a glass of wine</a:t>
              </a: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  <a:p>
              <a:pPr>
                <a:lnSpc>
                  <a:spcPts val="3006"/>
                </a:lnSpc>
              </a:pPr>
              <a:endParaRPr lang="en-US" sz="2004">
                <a:solidFill>
                  <a:srgbClr val="002F15"/>
                </a:solidFill>
                <a:latin typeface="Gar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321" y="509643"/>
              <a:ext cx="7661867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2F15"/>
                  </a:solidFill>
                  <a:latin typeface="Sergio Trendy"/>
                </a:rPr>
                <a:t>Diet Plan: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286117" y="2507699"/>
            <a:ext cx="7715767" cy="5271603"/>
            <a:chOff x="0" y="0"/>
            <a:chExt cx="10287689" cy="702880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0287689" cy="7028804"/>
              <a:chOff x="0" y="0"/>
              <a:chExt cx="1715972" cy="117239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15972" cy="1172394"/>
              </a:xfrm>
              <a:custGeom>
                <a:avLst/>
                <a:gdLst/>
                <a:ahLst/>
                <a:cxnLst/>
                <a:rect l="l" t="t" r="r" b="b"/>
                <a:pathLst>
                  <a:path w="1715972" h="1172394">
                    <a:moveTo>
                      <a:pt x="1591511" y="1172394"/>
                    </a:moveTo>
                    <a:lnTo>
                      <a:pt x="124460" y="1172394"/>
                    </a:lnTo>
                    <a:cubicBezTo>
                      <a:pt x="55880" y="1172394"/>
                      <a:pt x="0" y="1116514"/>
                      <a:pt x="0" y="10479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91512" y="0"/>
                    </a:lnTo>
                    <a:cubicBezTo>
                      <a:pt x="1660092" y="0"/>
                      <a:pt x="1715972" y="55880"/>
                      <a:pt x="1715972" y="124460"/>
                    </a:cubicBezTo>
                    <a:lnTo>
                      <a:pt x="1715972" y="1047934"/>
                    </a:lnTo>
                    <a:cubicBezTo>
                      <a:pt x="1715972" y="1116514"/>
                      <a:pt x="1660092" y="1172394"/>
                      <a:pt x="1591512" y="1172394"/>
                    </a:cubicBezTo>
                    <a:close/>
                  </a:path>
                </a:pathLst>
              </a:custGeom>
              <a:solidFill>
                <a:srgbClr val="FF8F7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21358" y="2372582"/>
              <a:ext cx="8244974" cy="3020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4.20 kg CO2 (-12%)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$5.28</a:t>
              </a:r>
            </a:p>
            <a:p>
              <a:pPr marL="896355" lvl="1" indent="-448178">
                <a:lnSpc>
                  <a:spcPts val="6227"/>
                </a:lnSpc>
                <a:buFont typeface="Arial"/>
                <a:buChar char="•"/>
              </a:pPr>
              <a:r>
                <a:rPr lang="en-US" sz="4151">
                  <a:solidFill>
                    <a:srgbClr val="002F15"/>
                  </a:solidFill>
                  <a:latin typeface="Garet"/>
                </a:rPr>
                <a:t>2,800 calories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21358" y="767056"/>
              <a:ext cx="8244974" cy="1137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9"/>
                </a:lnSpc>
              </a:pPr>
              <a:r>
                <a:rPr lang="en-US" sz="5363">
                  <a:solidFill>
                    <a:srgbClr val="002F15"/>
                  </a:solidFill>
                  <a:latin typeface="Sergio Trendy"/>
                </a:rPr>
                <a:t>Outcome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04073" y="295025"/>
            <a:ext cx="4369597" cy="3082552"/>
          </a:xfrm>
          <a:custGeom>
            <a:avLst/>
            <a:gdLst/>
            <a:ahLst/>
            <a:cxnLst/>
            <a:rect l="l" t="t" r="r" b="b"/>
            <a:pathLst>
              <a:path w="4369597" h="3082552">
                <a:moveTo>
                  <a:pt x="0" y="0"/>
                </a:moveTo>
                <a:lnTo>
                  <a:pt x="4369597" y="0"/>
                </a:lnTo>
                <a:lnTo>
                  <a:pt x="4369597" y="3082552"/>
                </a:lnTo>
                <a:lnTo>
                  <a:pt x="0" y="30825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6139318" y="-581233"/>
            <a:ext cx="3192630" cy="4200829"/>
          </a:xfrm>
          <a:custGeom>
            <a:avLst/>
            <a:gdLst/>
            <a:ahLst/>
            <a:cxnLst/>
            <a:rect l="l" t="t" r="r" b="b"/>
            <a:pathLst>
              <a:path w="3192630" h="4200829">
                <a:moveTo>
                  <a:pt x="3192630" y="0"/>
                </a:moveTo>
                <a:lnTo>
                  <a:pt x="0" y="0"/>
                </a:lnTo>
                <a:lnTo>
                  <a:pt x="0" y="4200829"/>
                </a:lnTo>
                <a:lnTo>
                  <a:pt x="3192630" y="4200829"/>
                </a:lnTo>
                <a:lnTo>
                  <a:pt x="319263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4521608" y="2575063"/>
            <a:ext cx="4521608" cy="3322159"/>
          </a:xfrm>
          <a:custGeom>
            <a:avLst/>
            <a:gdLst/>
            <a:ahLst/>
            <a:cxnLst/>
            <a:rect l="l" t="t" r="r" b="b"/>
            <a:pathLst>
              <a:path w="4521608" h="3322159">
                <a:moveTo>
                  <a:pt x="4521608" y="0"/>
                </a:moveTo>
                <a:lnTo>
                  <a:pt x="0" y="0"/>
                </a:lnTo>
                <a:lnTo>
                  <a:pt x="0" y="3322159"/>
                </a:lnTo>
                <a:lnTo>
                  <a:pt x="4521608" y="3322159"/>
                </a:lnTo>
                <a:lnTo>
                  <a:pt x="452160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14425"/>
            <a:ext cx="10391123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Impact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20222" y="2757546"/>
            <a:ext cx="10690817" cy="1305560"/>
            <a:chOff x="0" y="0"/>
            <a:chExt cx="14254422" cy="1740747"/>
          </a:xfrm>
        </p:grpSpPr>
        <p:sp>
          <p:nvSpPr>
            <p:cNvPr id="7" name="TextBox 7"/>
            <p:cNvSpPr txBox="1"/>
            <p:nvPr/>
          </p:nvSpPr>
          <p:spPr>
            <a:xfrm>
              <a:off x="0" y="4633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Class adoption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5216275" y="8830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5727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- 93,600 kg CO2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81778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62501" y="5973197"/>
            <a:ext cx="6101297" cy="3285103"/>
            <a:chOff x="0" y="0"/>
            <a:chExt cx="8135063" cy="43801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064774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6541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306852" y="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064774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186541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6306852" y="883648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064774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186541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306852" y="1767295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64774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186541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6306852" y="2650943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7"/>
                  </a:lnTo>
                  <a:lnTo>
                    <a:pt x="0" y="845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2064774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4186541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6306852" y="3534590"/>
              <a:ext cx="1828211" cy="845548"/>
            </a:xfrm>
            <a:custGeom>
              <a:avLst/>
              <a:gdLst/>
              <a:ahLst/>
              <a:cxnLst/>
              <a:rect l="l" t="t" r="r" b="b"/>
              <a:pathLst>
                <a:path w="1828211" h="845548">
                  <a:moveTo>
                    <a:pt x="0" y="0"/>
                  </a:moveTo>
                  <a:lnTo>
                    <a:pt x="1828211" y="0"/>
                  </a:lnTo>
                  <a:lnTo>
                    <a:pt x="1828211" y="845548"/>
                  </a:lnTo>
                  <a:lnTo>
                    <a:pt x="0" y="845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0222" y="4149948"/>
            <a:ext cx="10779704" cy="1305560"/>
            <a:chOff x="0" y="0"/>
            <a:chExt cx="14372939" cy="1740747"/>
          </a:xfrm>
        </p:grpSpPr>
        <p:sp>
          <p:nvSpPr>
            <p:cNvPr id="33" name="TextBox 33"/>
            <p:cNvSpPr txBox="1"/>
            <p:nvPr/>
          </p:nvSpPr>
          <p:spPr>
            <a:xfrm>
              <a:off x="0" y="476038"/>
              <a:ext cx="5216275" cy="702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69286" lvl="1" indent="-334643">
                <a:lnSpc>
                  <a:spcPts val="4649"/>
                </a:lnSpc>
                <a:buFont typeface="Arial"/>
                <a:buChar char="•"/>
              </a:pPr>
              <a:r>
                <a:rPr lang="en-US" sz="3099">
                  <a:solidFill>
                    <a:srgbClr val="002F15"/>
                  </a:solidFill>
                  <a:latin typeface="Garet"/>
                </a:rPr>
                <a:t>U.S. adoption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364244" y="-95250"/>
              <a:ext cx="700869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002F15"/>
                  </a:solidFill>
                  <a:latin typeface="Canva Sans Bold"/>
                </a:rPr>
                <a:t>- 334.3B kg CO2 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300294" y="989118"/>
              <a:ext cx="313659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2F15"/>
                  </a:solidFill>
                  <a:latin typeface="Canva Sans"/>
                </a:rPr>
                <a:t>every year</a:t>
              </a:r>
            </a:p>
          </p:txBody>
        </p:sp>
        <p:sp>
          <p:nvSpPr>
            <p:cNvPr id="36" name="AutoShape 36"/>
            <p:cNvSpPr/>
            <p:nvPr/>
          </p:nvSpPr>
          <p:spPr>
            <a:xfrm>
              <a:off x="5216275" y="844973"/>
              <a:ext cx="180246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roup 733">
            <a:extLst>
              <a:ext uri="{FF2B5EF4-FFF2-40B4-BE49-F238E27FC236}">
                <a16:creationId xmlns:a16="http://schemas.microsoft.com/office/drawing/2014/main" id="{756E3006-62ED-0D8D-854B-622553363206}"/>
              </a:ext>
            </a:extLst>
          </p:cNvPr>
          <p:cNvGrpSpPr/>
          <p:nvPr/>
        </p:nvGrpSpPr>
        <p:grpSpPr>
          <a:xfrm>
            <a:off x="-10363200" y="-4000500"/>
            <a:ext cx="37206527" cy="20135435"/>
            <a:chOff x="-10538036" y="-4146273"/>
            <a:chExt cx="37206527" cy="20135435"/>
          </a:xfrm>
        </p:grpSpPr>
        <p:sp>
          <p:nvSpPr>
            <p:cNvPr id="2" name="Freeform 2"/>
            <p:cNvSpPr/>
            <p:nvPr/>
          </p:nvSpPr>
          <p:spPr>
            <a:xfrm>
              <a:off x="11263547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1862501" y="-4146273"/>
              <a:ext cx="12362438" cy="6683237"/>
              <a:chOff x="0" y="0"/>
              <a:chExt cx="16483250" cy="891098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40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41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42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43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55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57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58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9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60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61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63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65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Freeform 66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68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69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70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71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74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Freeform 75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77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78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79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80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81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82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83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6" name="Group 86"/>
            <p:cNvGrpSpPr/>
            <p:nvPr/>
          </p:nvGrpSpPr>
          <p:grpSpPr>
            <a:xfrm>
              <a:off x="14272564" y="-4146273"/>
              <a:ext cx="12362438" cy="6683237"/>
              <a:chOff x="0" y="0"/>
              <a:chExt cx="16483250" cy="8910982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89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90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91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93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94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5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96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97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98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99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03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04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05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106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Freeform 107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08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09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10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111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112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113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114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115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16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117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118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119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20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21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22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123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124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125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126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27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28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29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130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31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32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33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34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35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36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37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38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9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0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41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42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43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44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45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46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47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48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49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50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51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52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53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54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Freeform 155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Freeform 156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157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158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59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60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61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162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163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164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Freeform 165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66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7" name="Group 167"/>
            <p:cNvGrpSpPr/>
            <p:nvPr/>
          </p:nvGrpSpPr>
          <p:grpSpPr>
            <a:xfrm>
              <a:off x="-10538036" y="-123825"/>
              <a:ext cx="12362438" cy="6683237"/>
              <a:chOff x="0" y="0"/>
              <a:chExt cx="16483250" cy="8910982"/>
            </a:xfrm>
          </p:grpSpPr>
          <p:sp>
            <p:nvSpPr>
              <p:cNvPr id="168" name="Freeform 168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Freeform 169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Freeform 170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Freeform 171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72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73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74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Freeform 175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Freeform 176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Freeform 177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78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79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80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81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82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Freeform 183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Freeform 184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85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86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87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88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89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Freeform 190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91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92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93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94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95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96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Freeform 197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Freeform 198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99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200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201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" name="Freeform 202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" name="Freeform 203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4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6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7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8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Freeform 209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Freeform 210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Freeform 211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12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213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214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215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" name="Freeform 216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" name="Freeform 217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Freeform 218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" name="Freeform 219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Freeform 220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" name="Freeform 221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" name="Freeform 222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Freeform 223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Freeform 224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Freeform 225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Freeform 226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" name="Freeform 227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" name="Freeform 228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" name="Freeform 229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" name="Freeform 230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" name="Freeform 231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232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233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234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235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236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237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238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239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240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241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242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243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244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245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246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247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8" name="Group 248"/>
            <p:cNvGrpSpPr/>
            <p:nvPr/>
          </p:nvGrpSpPr>
          <p:grpSpPr>
            <a:xfrm>
              <a:off x="-10518986" y="6597512"/>
              <a:ext cx="12362438" cy="6683237"/>
              <a:chOff x="0" y="0"/>
              <a:chExt cx="16483250" cy="8910982"/>
            </a:xfrm>
          </p:grpSpPr>
          <p:sp>
            <p:nvSpPr>
              <p:cNvPr id="249" name="Freeform 249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250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251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252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253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254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255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256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257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258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259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260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261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62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63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64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65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66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67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68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69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70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71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72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73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74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75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76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77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78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79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280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281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282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83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84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85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Freeform 286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Freeform 287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Freeform 288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Freeform 289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Freeform 290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Freeform 291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Freeform 292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293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294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295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296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297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Freeform 298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299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300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301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302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303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Freeform 304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305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306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307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308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309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Freeform 310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311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312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313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314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315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Freeform 316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317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318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319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320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321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322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323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324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325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326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327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Freeform 328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0" name="Freeform 330"/>
            <p:cNvSpPr/>
            <p:nvPr/>
          </p:nvSpPr>
          <p:spPr>
            <a:xfrm>
              <a:off x="8123641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Freeform 331"/>
            <p:cNvSpPr/>
            <p:nvPr/>
          </p:nvSpPr>
          <p:spPr>
            <a:xfrm>
              <a:off x="9672222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332"/>
            <p:cNvSpPr/>
            <p:nvPr/>
          </p:nvSpPr>
          <p:spPr>
            <a:xfrm>
              <a:off x="11263547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333"/>
            <p:cNvSpPr/>
            <p:nvPr/>
          </p:nvSpPr>
          <p:spPr>
            <a:xfrm>
              <a:off x="12853780" y="5973197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334"/>
            <p:cNvSpPr/>
            <p:nvPr/>
          </p:nvSpPr>
          <p:spPr>
            <a:xfrm>
              <a:off x="8123641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335"/>
            <p:cNvSpPr/>
            <p:nvPr/>
          </p:nvSpPr>
          <p:spPr>
            <a:xfrm>
              <a:off x="9672222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Freeform 336"/>
            <p:cNvSpPr/>
            <p:nvPr/>
          </p:nvSpPr>
          <p:spPr>
            <a:xfrm>
              <a:off x="11263547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Freeform 337"/>
            <p:cNvSpPr/>
            <p:nvPr/>
          </p:nvSpPr>
          <p:spPr>
            <a:xfrm>
              <a:off x="12853780" y="663593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Freeform 338"/>
            <p:cNvSpPr/>
            <p:nvPr/>
          </p:nvSpPr>
          <p:spPr>
            <a:xfrm>
              <a:off x="8123641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Freeform 339"/>
            <p:cNvSpPr/>
            <p:nvPr/>
          </p:nvSpPr>
          <p:spPr>
            <a:xfrm>
              <a:off x="9672222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Freeform 340"/>
            <p:cNvSpPr/>
            <p:nvPr/>
          </p:nvSpPr>
          <p:spPr>
            <a:xfrm>
              <a:off x="12853780" y="7298668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Freeform 341"/>
            <p:cNvSpPr/>
            <p:nvPr/>
          </p:nvSpPr>
          <p:spPr>
            <a:xfrm>
              <a:off x="8123641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Freeform 342"/>
            <p:cNvSpPr/>
            <p:nvPr/>
          </p:nvSpPr>
          <p:spPr>
            <a:xfrm>
              <a:off x="9672222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Freeform 343"/>
            <p:cNvSpPr/>
            <p:nvPr/>
          </p:nvSpPr>
          <p:spPr>
            <a:xfrm>
              <a:off x="11263547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Freeform 344"/>
            <p:cNvSpPr/>
            <p:nvPr/>
          </p:nvSpPr>
          <p:spPr>
            <a:xfrm>
              <a:off x="12853780" y="7961404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Freeform 345"/>
            <p:cNvSpPr/>
            <p:nvPr/>
          </p:nvSpPr>
          <p:spPr>
            <a:xfrm>
              <a:off x="8123641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Freeform 346"/>
            <p:cNvSpPr/>
            <p:nvPr/>
          </p:nvSpPr>
          <p:spPr>
            <a:xfrm>
              <a:off x="9672222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Freeform 347"/>
            <p:cNvSpPr/>
            <p:nvPr/>
          </p:nvSpPr>
          <p:spPr>
            <a:xfrm>
              <a:off x="11263547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Freeform 348"/>
            <p:cNvSpPr/>
            <p:nvPr/>
          </p:nvSpPr>
          <p:spPr>
            <a:xfrm>
              <a:off x="12853780" y="862413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Freeform 349"/>
            <p:cNvSpPr/>
            <p:nvPr/>
          </p:nvSpPr>
          <p:spPr>
            <a:xfrm>
              <a:off x="8123641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Freeform 350"/>
            <p:cNvSpPr/>
            <p:nvPr/>
          </p:nvSpPr>
          <p:spPr>
            <a:xfrm>
              <a:off x="9672222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Freeform 351"/>
            <p:cNvSpPr/>
            <p:nvPr/>
          </p:nvSpPr>
          <p:spPr>
            <a:xfrm>
              <a:off x="11263547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Freeform 352"/>
            <p:cNvSpPr/>
            <p:nvPr/>
          </p:nvSpPr>
          <p:spPr>
            <a:xfrm>
              <a:off x="12853780" y="261211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Freeform 353"/>
            <p:cNvSpPr/>
            <p:nvPr/>
          </p:nvSpPr>
          <p:spPr>
            <a:xfrm>
              <a:off x="8123641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Freeform 354"/>
            <p:cNvSpPr/>
            <p:nvPr/>
          </p:nvSpPr>
          <p:spPr>
            <a:xfrm>
              <a:off x="9672222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Freeform 355"/>
            <p:cNvSpPr/>
            <p:nvPr/>
          </p:nvSpPr>
          <p:spPr>
            <a:xfrm>
              <a:off x="11263547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Freeform 356"/>
            <p:cNvSpPr/>
            <p:nvPr/>
          </p:nvSpPr>
          <p:spPr>
            <a:xfrm>
              <a:off x="12853780" y="327485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Freeform 357"/>
            <p:cNvSpPr/>
            <p:nvPr/>
          </p:nvSpPr>
          <p:spPr>
            <a:xfrm>
              <a:off x="8123641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Freeform 358"/>
            <p:cNvSpPr/>
            <p:nvPr/>
          </p:nvSpPr>
          <p:spPr>
            <a:xfrm>
              <a:off x="9672222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Freeform 359"/>
            <p:cNvSpPr/>
            <p:nvPr/>
          </p:nvSpPr>
          <p:spPr>
            <a:xfrm>
              <a:off x="11263547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Freeform 360"/>
            <p:cNvSpPr/>
            <p:nvPr/>
          </p:nvSpPr>
          <p:spPr>
            <a:xfrm>
              <a:off x="12853780" y="3937590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Freeform 361"/>
            <p:cNvSpPr/>
            <p:nvPr/>
          </p:nvSpPr>
          <p:spPr>
            <a:xfrm>
              <a:off x="8123641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Freeform 362"/>
            <p:cNvSpPr/>
            <p:nvPr/>
          </p:nvSpPr>
          <p:spPr>
            <a:xfrm>
              <a:off x="9672222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Freeform 363"/>
            <p:cNvSpPr/>
            <p:nvPr/>
          </p:nvSpPr>
          <p:spPr>
            <a:xfrm>
              <a:off x="11263547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Freeform 364"/>
            <p:cNvSpPr/>
            <p:nvPr/>
          </p:nvSpPr>
          <p:spPr>
            <a:xfrm>
              <a:off x="12853780" y="460032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Freeform 365"/>
            <p:cNvSpPr/>
            <p:nvPr/>
          </p:nvSpPr>
          <p:spPr>
            <a:xfrm>
              <a:off x="8123641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6" name="Freeform 366"/>
            <p:cNvSpPr/>
            <p:nvPr/>
          </p:nvSpPr>
          <p:spPr>
            <a:xfrm>
              <a:off x="9672222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7" name="Freeform 367"/>
            <p:cNvSpPr/>
            <p:nvPr/>
          </p:nvSpPr>
          <p:spPr>
            <a:xfrm>
              <a:off x="11263547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8" name="Freeform 368"/>
            <p:cNvSpPr/>
            <p:nvPr/>
          </p:nvSpPr>
          <p:spPr>
            <a:xfrm>
              <a:off x="12853780" y="5263062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9" y="0"/>
                  </a:lnTo>
                  <a:lnTo>
                    <a:pt x="1371159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Freeform 369"/>
            <p:cNvSpPr/>
            <p:nvPr/>
          </p:nvSpPr>
          <p:spPr>
            <a:xfrm>
              <a:off x="1862501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Freeform 370"/>
            <p:cNvSpPr/>
            <p:nvPr/>
          </p:nvSpPr>
          <p:spPr>
            <a:xfrm>
              <a:off x="3411082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1" name="Freeform 371"/>
            <p:cNvSpPr/>
            <p:nvPr/>
          </p:nvSpPr>
          <p:spPr>
            <a:xfrm>
              <a:off x="5002407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2" name="Freeform 372"/>
            <p:cNvSpPr/>
            <p:nvPr/>
          </p:nvSpPr>
          <p:spPr>
            <a:xfrm>
              <a:off x="6592640" y="2575063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3" name="Freeform 373"/>
            <p:cNvSpPr/>
            <p:nvPr/>
          </p:nvSpPr>
          <p:spPr>
            <a:xfrm>
              <a:off x="1862501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4" name="Freeform 374"/>
            <p:cNvSpPr/>
            <p:nvPr/>
          </p:nvSpPr>
          <p:spPr>
            <a:xfrm>
              <a:off x="3411082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5" name="Freeform 375"/>
            <p:cNvSpPr/>
            <p:nvPr/>
          </p:nvSpPr>
          <p:spPr>
            <a:xfrm>
              <a:off x="5002407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6" name="Freeform 376"/>
            <p:cNvSpPr/>
            <p:nvPr/>
          </p:nvSpPr>
          <p:spPr>
            <a:xfrm>
              <a:off x="6592640" y="3237799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7" name="Freeform 377"/>
            <p:cNvSpPr/>
            <p:nvPr/>
          </p:nvSpPr>
          <p:spPr>
            <a:xfrm>
              <a:off x="1862501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8" name="Freeform 378"/>
            <p:cNvSpPr/>
            <p:nvPr/>
          </p:nvSpPr>
          <p:spPr>
            <a:xfrm>
              <a:off x="3411082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9" name="Freeform 379"/>
            <p:cNvSpPr/>
            <p:nvPr/>
          </p:nvSpPr>
          <p:spPr>
            <a:xfrm>
              <a:off x="5002407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0" name="Freeform 380"/>
            <p:cNvSpPr/>
            <p:nvPr/>
          </p:nvSpPr>
          <p:spPr>
            <a:xfrm>
              <a:off x="6592640" y="3900535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1" name="Freeform 381"/>
            <p:cNvSpPr/>
            <p:nvPr/>
          </p:nvSpPr>
          <p:spPr>
            <a:xfrm>
              <a:off x="1862501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2" name="Freeform 382"/>
            <p:cNvSpPr/>
            <p:nvPr/>
          </p:nvSpPr>
          <p:spPr>
            <a:xfrm>
              <a:off x="3411082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3" name="Freeform 383"/>
            <p:cNvSpPr/>
            <p:nvPr/>
          </p:nvSpPr>
          <p:spPr>
            <a:xfrm>
              <a:off x="5002407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4" name="Freeform 384"/>
            <p:cNvSpPr/>
            <p:nvPr/>
          </p:nvSpPr>
          <p:spPr>
            <a:xfrm>
              <a:off x="6592640" y="4563271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0"/>
                  </a:lnTo>
                  <a:lnTo>
                    <a:pt x="0" y="634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Freeform 385"/>
            <p:cNvSpPr/>
            <p:nvPr/>
          </p:nvSpPr>
          <p:spPr>
            <a:xfrm>
              <a:off x="1862501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6" name="Freeform 386"/>
            <p:cNvSpPr/>
            <p:nvPr/>
          </p:nvSpPr>
          <p:spPr>
            <a:xfrm>
              <a:off x="3411082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Freeform 387"/>
            <p:cNvSpPr/>
            <p:nvPr/>
          </p:nvSpPr>
          <p:spPr>
            <a:xfrm>
              <a:off x="5002407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8" name="Freeform 388"/>
            <p:cNvSpPr/>
            <p:nvPr/>
          </p:nvSpPr>
          <p:spPr>
            <a:xfrm>
              <a:off x="6592640" y="5226006"/>
              <a:ext cx="1371158" cy="634161"/>
            </a:xfrm>
            <a:custGeom>
              <a:avLst/>
              <a:gdLst/>
              <a:ahLst/>
              <a:cxnLst/>
              <a:rect l="l" t="t" r="r" b="b"/>
              <a:pathLst>
                <a:path w="1371158" h="634161">
                  <a:moveTo>
                    <a:pt x="0" y="0"/>
                  </a:moveTo>
                  <a:lnTo>
                    <a:pt x="1371158" y="0"/>
                  </a:lnTo>
                  <a:lnTo>
                    <a:pt x="1371158" y="634161"/>
                  </a:lnTo>
                  <a:lnTo>
                    <a:pt x="0" y="634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0" name="Group 470"/>
            <p:cNvGrpSpPr/>
            <p:nvPr/>
          </p:nvGrpSpPr>
          <p:grpSpPr>
            <a:xfrm>
              <a:off x="1872026" y="9277350"/>
              <a:ext cx="12362438" cy="6683237"/>
              <a:chOff x="0" y="0"/>
              <a:chExt cx="16483250" cy="8910982"/>
            </a:xfrm>
          </p:grpSpPr>
          <p:sp>
            <p:nvSpPr>
              <p:cNvPr id="471" name="Freeform 471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472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473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Freeform 474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Freeform 475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476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477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478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479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480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481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482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483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Freeform 484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Freeform 485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Freeform 486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Freeform 487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488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489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490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491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492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493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494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495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496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497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498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499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Freeform 500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Freeform 501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502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503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504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505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Freeform 506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Freeform 507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508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509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510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511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512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513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514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515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516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517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518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519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Freeform 520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Freeform 521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Freeform 522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Freeform 523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524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525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526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527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528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529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530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531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532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533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534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535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536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537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538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539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Freeform 540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Freeform 541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Freeform 542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Freeform 543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Freeform 544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Freeform 545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Freeform 546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Freeform 547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Freeform 548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Freeform 549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Freeform 550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51" name="Group 551"/>
            <p:cNvGrpSpPr/>
            <p:nvPr/>
          </p:nvGrpSpPr>
          <p:grpSpPr>
            <a:xfrm>
              <a:off x="14272564" y="9305925"/>
              <a:ext cx="12362438" cy="6683237"/>
              <a:chOff x="0" y="0"/>
              <a:chExt cx="16483250" cy="8910982"/>
            </a:xfrm>
          </p:grpSpPr>
          <p:sp>
            <p:nvSpPr>
              <p:cNvPr id="552" name="Freeform 552"/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Freeform 553"/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Freeform 554"/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Freeform 555"/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Freeform 556"/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Freeform 557"/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Freeform 558"/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559"/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560"/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561"/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2" name="Freeform 562"/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Freeform 563"/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4" name="Freeform 564"/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565"/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Freeform 566"/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Freeform 567"/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Freeform 568"/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Freeform 569"/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0" name="Freeform 570"/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571"/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Freeform 572"/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Freeform 573"/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Freeform 574"/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Freeform 575"/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Freeform 576"/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577"/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Freeform 578"/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Freeform 579"/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Freeform 580"/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Freeform 581"/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2" name="Freeform 582"/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583"/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Freeform 584"/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Freeform 585"/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Freeform 586"/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Freeform 587"/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8" name="Freeform 588"/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9" name="Freeform 589"/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0" name="Freeform 590"/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Freeform 591"/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Freeform 592"/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593"/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594"/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595"/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596"/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597"/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Freeform 598"/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Freeform 599"/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Freeform 600"/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1" name="Freeform 601"/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2" name="Freeform 602"/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Freeform 603"/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4" name="Freeform 604"/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5" name="Freeform 605"/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6" name="Freeform 606"/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Freeform 607"/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Freeform 608"/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9" name="Freeform 609"/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0" name="Freeform 610"/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1" name="Freeform 611"/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2" name="Freeform 612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613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614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615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Freeform 616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Freeform 617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618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619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620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621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622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623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624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625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Freeform 626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Freeform 627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Freeform 628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Freeform 629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Freeform 630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Freeform 631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32" name="Group 632"/>
            <p:cNvGrpSpPr/>
            <p:nvPr/>
          </p:nvGrpSpPr>
          <p:grpSpPr>
            <a:xfrm>
              <a:off x="1862501" y="5973197"/>
              <a:ext cx="6101297" cy="3285103"/>
              <a:chOff x="0" y="0"/>
              <a:chExt cx="8135063" cy="4380138"/>
            </a:xfrm>
          </p:grpSpPr>
          <p:sp>
            <p:nvSpPr>
              <p:cNvPr id="633" name="Freeform 633"/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Freeform 634"/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Freeform 635"/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Freeform 636"/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Freeform 637"/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Freeform 638"/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Freeform 639"/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640"/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641"/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Freeform 642"/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3" name="Freeform 643"/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4" name="Freeform 644"/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" name="Freeform 645"/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6" name="Freeform 646"/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7" name="Freeform 647"/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8" name="Freeform 648"/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9" name="Freeform 649"/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0" name="Freeform 650"/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Freeform 651"/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Freeform 652"/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53" name="Group 551">
              <a:extLst>
                <a:ext uri="{FF2B5EF4-FFF2-40B4-BE49-F238E27FC236}">
                  <a16:creationId xmlns:a16="http://schemas.microsoft.com/office/drawing/2014/main" id="{ECFCF58B-5174-F59B-ED5C-2B70CEF01A8E}"/>
                </a:ext>
              </a:extLst>
            </p:cNvPr>
            <p:cNvGrpSpPr/>
            <p:nvPr/>
          </p:nvGrpSpPr>
          <p:grpSpPr>
            <a:xfrm>
              <a:off x="14306053" y="2498543"/>
              <a:ext cx="12362438" cy="6683237"/>
              <a:chOff x="0" y="0"/>
              <a:chExt cx="16483250" cy="8910982"/>
            </a:xfrm>
          </p:grpSpPr>
          <p:sp>
            <p:nvSpPr>
              <p:cNvPr id="654" name="Freeform 552">
                <a:extLst>
                  <a:ext uri="{FF2B5EF4-FFF2-40B4-BE49-F238E27FC236}">
                    <a16:creationId xmlns:a16="http://schemas.microsoft.com/office/drawing/2014/main" id="{4BF41A11-8451-73BD-9EDF-3EA6E17DA1D5}"/>
                  </a:ext>
                </a:extLst>
              </p:cNvPr>
              <p:cNvSpPr/>
              <p:nvPr/>
            </p:nvSpPr>
            <p:spPr>
              <a:xfrm>
                <a:off x="0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Freeform 553">
                <a:extLst>
                  <a:ext uri="{FF2B5EF4-FFF2-40B4-BE49-F238E27FC236}">
                    <a16:creationId xmlns:a16="http://schemas.microsoft.com/office/drawing/2014/main" id="{A4EC3197-23EA-EC5E-25EC-14202C8D231C}"/>
                  </a:ext>
                </a:extLst>
              </p:cNvPr>
              <p:cNvSpPr/>
              <p:nvPr/>
            </p:nvSpPr>
            <p:spPr>
              <a:xfrm>
                <a:off x="2064774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Freeform 554">
                <a:extLst>
                  <a:ext uri="{FF2B5EF4-FFF2-40B4-BE49-F238E27FC236}">
                    <a16:creationId xmlns:a16="http://schemas.microsoft.com/office/drawing/2014/main" id="{B9D9A445-2362-52D5-5786-DAFFD3202087}"/>
                  </a:ext>
                </a:extLst>
              </p:cNvPr>
              <p:cNvSpPr/>
              <p:nvPr/>
            </p:nvSpPr>
            <p:spPr>
              <a:xfrm>
                <a:off x="418654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Freeform 555">
                <a:extLst>
                  <a:ext uri="{FF2B5EF4-FFF2-40B4-BE49-F238E27FC236}">
                    <a16:creationId xmlns:a16="http://schemas.microsoft.com/office/drawing/2014/main" id="{ED08ABBF-2A9F-7E23-E806-B80FAD15C93B}"/>
                  </a:ext>
                </a:extLst>
              </p:cNvPr>
              <p:cNvSpPr/>
              <p:nvPr/>
            </p:nvSpPr>
            <p:spPr>
              <a:xfrm>
                <a:off x="6306852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Freeform 556">
                <a:extLst>
                  <a:ext uri="{FF2B5EF4-FFF2-40B4-BE49-F238E27FC236}">
                    <a16:creationId xmlns:a16="http://schemas.microsoft.com/office/drawing/2014/main" id="{97B6BB5C-EC60-9FEA-FCE4-6D73A18D8B1B}"/>
                  </a:ext>
                </a:extLst>
              </p:cNvPr>
              <p:cNvSpPr/>
              <p:nvPr/>
            </p:nvSpPr>
            <p:spPr>
              <a:xfrm>
                <a:off x="0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Freeform 557">
                <a:extLst>
                  <a:ext uri="{FF2B5EF4-FFF2-40B4-BE49-F238E27FC236}">
                    <a16:creationId xmlns:a16="http://schemas.microsoft.com/office/drawing/2014/main" id="{AC8A4A75-11B0-0DA9-4347-65DBCFCF2191}"/>
                  </a:ext>
                </a:extLst>
              </p:cNvPr>
              <p:cNvSpPr/>
              <p:nvPr/>
            </p:nvSpPr>
            <p:spPr>
              <a:xfrm>
                <a:off x="2064774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Freeform 558">
                <a:extLst>
                  <a:ext uri="{FF2B5EF4-FFF2-40B4-BE49-F238E27FC236}">
                    <a16:creationId xmlns:a16="http://schemas.microsoft.com/office/drawing/2014/main" id="{023402FB-41E7-6383-595B-9B14C7A31110}"/>
                  </a:ext>
                </a:extLst>
              </p:cNvPr>
              <p:cNvSpPr/>
              <p:nvPr/>
            </p:nvSpPr>
            <p:spPr>
              <a:xfrm>
                <a:off x="418654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1" name="Freeform 559">
                <a:extLst>
                  <a:ext uri="{FF2B5EF4-FFF2-40B4-BE49-F238E27FC236}">
                    <a16:creationId xmlns:a16="http://schemas.microsoft.com/office/drawing/2014/main" id="{4C30B01B-B3DD-E5AA-643B-5E9AFB0C4AAA}"/>
                  </a:ext>
                </a:extLst>
              </p:cNvPr>
              <p:cNvSpPr/>
              <p:nvPr/>
            </p:nvSpPr>
            <p:spPr>
              <a:xfrm>
                <a:off x="6306852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2" name="Freeform 560">
                <a:extLst>
                  <a:ext uri="{FF2B5EF4-FFF2-40B4-BE49-F238E27FC236}">
                    <a16:creationId xmlns:a16="http://schemas.microsoft.com/office/drawing/2014/main" id="{3B4B0B92-7D93-312D-9AC3-6940E4B2F79B}"/>
                  </a:ext>
                </a:extLst>
              </p:cNvPr>
              <p:cNvSpPr/>
              <p:nvPr/>
            </p:nvSpPr>
            <p:spPr>
              <a:xfrm>
                <a:off x="0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3" name="Freeform 561">
                <a:extLst>
                  <a:ext uri="{FF2B5EF4-FFF2-40B4-BE49-F238E27FC236}">
                    <a16:creationId xmlns:a16="http://schemas.microsoft.com/office/drawing/2014/main" id="{1864DA00-D30C-5482-CCBD-D52079EC57DB}"/>
                  </a:ext>
                </a:extLst>
              </p:cNvPr>
              <p:cNvSpPr/>
              <p:nvPr/>
            </p:nvSpPr>
            <p:spPr>
              <a:xfrm>
                <a:off x="2064774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4" name="Freeform 562">
                <a:extLst>
                  <a:ext uri="{FF2B5EF4-FFF2-40B4-BE49-F238E27FC236}">
                    <a16:creationId xmlns:a16="http://schemas.microsoft.com/office/drawing/2014/main" id="{DA0BECA9-2833-D56A-8015-7D6151DA49C7}"/>
                  </a:ext>
                </a:extLst>
              </p:cNvPr>
              <p:cNvSpPr/>
              <p:nvPr/>
            </p:nvSpPr>
            <p:spPr>
              <a:xfrm>
                <a:off x="418654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563">
                <a:extLst>
                  <a:ext uri="{FF2B5EF4-FFF2-40B4-BE49-F238E27FC236}">
                    <a16:creationId xmlns:a16="http://schemas.microsoft.com/office/drawing/2014/main" id="{F0CDCACB-FA77-DA25-1CF9-FBAD4491AD2E}"/>
                  </a:ext>
                </a:extLst>
              </p:cNvPr>
              <p:cNvSpPr/>
              <p:nvPr/>
            </p:nvSpPr>
            <p:spPr>
              <a:xfrm>
                <a:off x="6306852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564">
                <a:extLst>
                  <a:ext uri="{FF2B5EF4-FFF2-40B4-BE49-F238E27FC236}">
                    <a16:creationId xmlns:a16="http://schemas.microsoft.com/office/drawing/2014/main" id="{1C497125-6EEA-A0E1-72CD-8AA1474F7C74}"/>
                  </a:ext>
                </a:extLst>
              </p:cNvPr>
              <p:cNvSpPr/>
              <p:nvPr/>
            </p:nvSpPr>
            <p:spPr>
              <a:xfrm>
                <a:off x="0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565">
                <a:extLst>
                  <a:ext uri="{FF2B5EF4-FFF2-40B4-BE49-F238E27FC236}">
                    <a16:creationId xmlns:a16="http://schemas.microsoft.com/office/drawing/2014/main" id="{311EEA3E-D6B0-1753-52A9-B7C8BE39D1E5}"/>
                  </a:ext>
                </a:extLst>
              </p:cNvPr>
              <p:cNvSpPr/>
              <p:nvPr/>
            </p:nvSpPr>
            <p:spPr>
              <a:xfrm>
                <a:off x="2064774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566">
                <a:extLst>
                  <a:ext uri="{FF2B5EF4-FFF2-40B4-BE49-F238E27FC236}">
                    <a16:creationId xmlns:a16="http://schemas.microsoft.com/office/drawing/2014/main" id="{9D37C3C8-32F3-4B8E-71C8-05DCDAF43FAA}"/>
                  </a:ext>
                </a:extLst>
              </p:cNvPr>
              <p:cNvSpPr/>
              <p:nvPr/>
            </p:nvSpPr>
            <p:spPr>
              <a:xfrm>
                <a:off x="418654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567">
                <a:extLst>
                  <a:ext uri="{FF2B5EF4-FFF2-40B4-BE49-F238E27FC236}">
                    <a16:creationId xmlns:a16="http://schemas.microsoft.com/office/drawing/2014/main" id="{CA897E9E-278B-6B75-FA55-38C0ED3B6F09}"/>
                  </a:ext>
                </a:extLst>
              </p:cNvPr>
              <p:cNvSpPr/>
              <p:nvPr/>
            </p:nvSpPr>
            <p:spPr>
              <a:xfrm>
                <a:off x="6306852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Freeform 568">
                <a:extLst>
                  <a:ext uri="{FF2B5EF4-FFF2-40B4-BE49-F238E27FC236}">
                    <a16:creationId xmlns:a16="http://schemas.microsoft.com/office/drawing/2014/main" id="{04588299-75E0-01F8-7C60-A3478257D08C}"/>
                  </a:ext>
                </a:extLst>
              </p:cNvPr>
              <p:cNvSpPr/>
              <p:nvPr/>
            </p:nvSpPr>
            <p:spPr>
              <a:xfrm>
                <a:off x="0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Freeform 569">
                <a:extLst>
                  <a:ext uri="{FF2B5EF4-FFF2-40B4-BE49-F238E27FC236}">
                    <a16:creationId xmlns:a16="http://schemas.microsoft.com/office/drawing/2014/main" id="{735EB3E8-9AF9-A21B-63CB-DCE7F2960DBC}"/>
                  </a:ext>
                </a:extLst>
              </p:cNvPr>
              <p:cNvSpPr/>
              <p:nvPr/>
            </p:nvSpPr>
            <p:spPr>
              <a:xfrm>
                <a:off x="2064774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Freeform 570">
                <a:extLst>
                  <a:ext uri="{FF2B5EF4-FFF2-40B4-BE49-F238E27FC236}">
                    <a16:creationId xmlns:a16="http://schemas.microsoft.com/office/drawing/2014/main" id="{516FFFDD-4B3A-AAAC-B82C-4F31F8ED3092}"/>
                  </a:ext>
                </a:extLst>
              </p:cNvPr>
              <p:cNvSpPr/>
              <p:nvPr/>
            </p:nvSpPr>
            <p:spPr>
              <a:xfrm>
                <a:off x="418654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Freeform 571">
                <a:extLst>
                  <a:ext uri="{FF2B5EF4-FFF2-40B4-BE49-F238E27FC236}">
                    <a16:creationId xmlns:a16="http://schemas.microsoft.com/office/drawing/2014/main" id="{B1981B1F-9A27-AFB0-96FF-83B343291207}"/>
                  </a:ext>
                </a:extLst>
              </p:cNvPr>
              <p:cNvSpPr/>
              <p:nvPr/>
            </p:nvSpPr>
            <p:spPr>
              <a:xfrm>
                <a:off x="6306852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Freeform 572">
                <a:extLst>
                  <a:ext uri="{FF2B5EF4-FFF2-40B4-BE49-F238E27FC236}">
                    <a16:creationId xmlns:a16="http://schemas.microsoft.com/office/drawing/2014/main" id="{9DF7FAFA-14AC-461C-1772-B70484E26618}"/>
                  </a:ext>
                </a:extLst>
              </p:cNvPr>
              <p:cNvSpPr/>
              <p:nvPr/>
            </p:nvSpPr>
            <p:spPr>
              <a:xfrm>
                <a:off x="8348187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Freeform 573">
                <a:extLst>
                  <a:ext uri="{FF2B5EF4-FFF2-40B4-BE49-F238E27FC236}">
                    <a16:creationId xmlns:a16="http://schemas.microsoft.com/office/drawing/2014/main" id="{C61751C7-7145-0E11-00EB-73EF2C9E0EB5}"/>
                  </a:ext>
                </a:extLst>
              </p:cNvPr>
              <p:cNvSpPr/>
              <p:nvPr/>
            </p:nvSpPr>
            <p:spPr>
              <a:xfrm>
                <a:off x="10412961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Freeform 574">
                <a:extLst>
                  <a:ext uri="{FF2B5EF4-FFF2-40B4-BE49-F238E27FC236}">
                    <a16:creationId xmlns:a16="http://schemas.microsoft.com/office/drawing/2014/main" id="{E1407056-C9C6-2F2A-02A7-380C38DEA2B8}"/>
                  </a:ext>
                </a:extLst>
              </p:cNvPr>
              <p:cNvSpPr/>
              <p:nvPr/>
            </p:nvSpPr>
            <p:spPr>
              <a:xfrm>
                <a:off x="12534728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7" name="Freeform 575">
                <a:extLst>
                  <a:ext uri="{FF2B5EF4-FFF2-40B4-BE49-F238E27FC236}">
                    <a16:creationId xmlns:a16="http://schemas.microsoft.com/office/drawing/2014/main" id="{E5C425B3-2DD9-AB4D-BFA4-1240A2DBB14F}"/>
                  </a:ext>
                </a:extLst>
              </p:cNvPr>
              <p:cNvSpPr/>
              <p:nvPr/>
            </p:nvSpPr>
            <p:spPr>
              <a:xfrm>
                <a:off x="14655039" y="453084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8" name="Freeform 576">
                <a:extLst>
                  <a:ext uri="{FF2B5EF4-FFF2-40B4-BE49-F238E27FC236}">
                    <a16:creationId xmlns:a16="http://schemas.microsoft.com/office/drawing/2014/main" id="{6A6E046A-B424-5A21-C9D2-BE6984A2FAD8}"/>
                  </a:ext>
                </a:extLst>
              </p:cNvPr>
              <p:cNvSpPr/>
              <p:nvPr/>
            </p:nvSpPr>
            <p:spPr>
              <a:xfrm>
                <a:off x="8348187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Freeform 577">
                <a:extLst>
                  <a:ext uri="{FF2B5EF4-FFF2-40B4-BE49-F238E27FC236}">
                    <a16:creationId xmlns:a16="http://schemas.microsoft.com/office/drawing/2014/main" id="{2097B33F-4951-4584-E69D-E0E1F1B750EA}"/>
                  </a:ext>
                </a:extLst>
              </p:cNvPr>
              <p:cNvSpPr/>
              <p:nvPr/>
            </p:nvSpPr>
            <p:spPr>
              <a:xfrm>
                <a:off x="10412961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0" name="Freeform 578">
                <a:extLst>
                  <a:ext uri="{FF2B5EF4-FFF2-40B4-BE49-F238E27FC236}">
                    <a16:creationId xmlns:a16="http://schemas.microsoft.com/office/drawing/2014/main" id="{995F39E5-81C0-CC31-A834-0A194903D018}"/>
                  </a:ext>
                </a:extLst>
              </p:cNvPr>
              <p:cNvSpPr/>
              <p:nvPr/>
            </p:nvSpPr>
            <p:spPr>
              <a:xfrm>
                <a:off x="12534728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1" name="Freeform 579">
                <a:extLst>
                  <a:ext uri="{FF2B5EF4-FFF2-40B4-BE49-F238E27FC236}">
                    <a16:creationId xmlns:a16="http://schemas.microsoft.com/office/drawing/2014/main" id="{B41656E8-9EF7-B851-B1D5-6D06145F0E7F}"/>
                  </a:ext>
                </a:extLst>
              </p:cNvPr>
              <p:cNvSpPr/>
              <p:nvPr/>
            </p:nvSpPr>
            <p:spPr>
              <a:xfrm>
                <a:off x="14655039" y="541449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2" name="Freeform 580">
                <a:extLst>
                  <a:ext uri="{FF2B5EF4-FFF2-40B4-BE49-F238E27FC236}">
                    <a16:creationId xmlns:a16="http://schemas.microsoft.com/office/drawing/2014/main" id="{B5347786-B8CE-E29B-C6E3-F741E4892C08}"/>
                  </a:ext>
                </a:extLst>
              </p:cNvPr>
              <p:cNvSpPr/>
              <p:nvPr/>
            </p:nvSpPr>
            <p:spPr>
              <a:xfrm>
                <a:off x="8348187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3" name="Freeform 581">
                <a:extLst>
                  <a:ext uri="{FF2B5EF4-FFF2-40B4-BE49-F238E27FC236}">
                    <a16:creationId xmlns:a16="http://schemas.microsoft.com/office/drawing/2014/main" id="{98F17CBF-3039-93BD-5052-E38031DF92A4}"/>
                  </a:ext>
                </a:extLst>
              </p:cNvPr>
              <p:cNvSpPr/>
              <p:nvPr/>
            </p:nvSpPr>
            <p:spPr>
              <a:xfrm>
                <a:off x="10412961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Freeform 582">
                <a:extLst>
                  <a:ext uri="{FF2B5EF4-FFF2-40B4-BE49-F238E27FC236}">
                    <a16:creationId xmlns:a16="http://schemas.microsoft.com/office/drawing/2014/main" id="{1804D7C5-27FC-F49F-BF50-F11E8264E374}"/>
                  </a:ext>
                </a:extLst>
              </p:cNvPr>
              <p:cNvSpPr/>
              <p:nvPr/>
            </p:nvSpPr>
            <p:spPr>
              <a:xfrm>
                <a:off x="12534728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Freeform 583">
                <a:extLst>
                  <a:ext uri="{FF2B5EF4-FFF2-40B4-BE49-F238E27FC236}">
                    <a16:creationId xmlns:a16="http://schemas.microsoft.com/office/drawing/2014/main" id="{44000DEB-0723-015F-3E22-8D3026A536CD}"/>
                  </a:ext>
                </a:extLst>
              </p:cNvPr>
              <p:cNvSpPr/>
              <p:nvPr/>
            </p:nvSpPr>
            <p:spPr>
              <a:xfrm>
                <a:off x="14655039" y="6298139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Freeform 584">
                <a:extLst>
                  <a:ext uri="{FF2B5EF4-FFF2-40B4-BE49-F238E27FC236}">
                    <a16:creationId xmlns:a16="http://schemas.microsoft.com/office/drawing/2014/main" id="{492DF137-3CD9-AC85-7C3D-90B5C5778551}"/>
                  </a:ext>
                </a:extLst>
              </p:cNvPr>
              <p:cNvSpPr/>
              <p:nvPr/>
            </p:nvSpPr>
            <p:spPr>
              <a:xfrm>
                <a:off x="8348187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Freeform 585">
                <a:extLst>
                  <a:ext uri="{FF2B5EF4-FFF2-40B4-BE49-F238E27FC236}">
                    <a16:creationId xmlns:a16="http://schemas.microsoft.com/office/drawing/2014/main" id="{9EE295C3-F7D0-5218-AC23-A9ABFF08EFDF}"/>
                  </a:ext>
                </a:extLst>
              </p:cNvPr>
              <p:cNvSpPr/>
              <p:nvPr/>
            </p:nvSpPr>
            <p:spPr>
              <a:xfrm>
                <a:off x="10412961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8" name="Freeform 586">
                <a:extLst>
                  <a:ext uri="{FF2B5EF4-FFF2-40B4-BE49-F238E27FC236}">
                    <a16:creationId xmlns:a16="http://schemas.microsoft.com/office/drawing/2014/main" id="{5E07F0BF-2435-0B17-E64F-E4295107A276}"/>
                  </a:ext>
                </a:extLst>
              </p:cNvPr>
              <p:cNvSpPr/>
              <p:nvPr/>
            </p:nvSpPr>
            <p:spPr>
              <a:xfrm>
                <a:off x="12534728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9" name="Freeform 587">
                <a:extLst>
                  <a:ext uri="{FF2B5EF4-FFF2-40B4-BE49-F238E27FC236}">
                    <a16:creationId xmlns:a16="http://schemas.microsoft.com/office/drawing/2014/main" id="{05A8FA8D-B35F-CF08-247D-AD5D8E60D85A}"/>
                  </a:ext>
                </a:extLst>
              </p:cNvPr>
              <p:cNvSpPr/>
              <p:nvPr/>
            </p:nvSpPr>
            <p:spPr>
              <a:xfrm>
                <a:off x="14655039" y="718178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0" name="Freeform 588">
                <a:extLst>
                  <a:ext uri="{FF2B5EF4-FFF2-40B4-BE49-F238E27FC236}">
                    <a16:creationId xmlns:a16="http://schemas.microsoft.com/office/drawing/2014/main" id="{893C6085-1AA0-63F7-B707-E4022F327F0A}"/>
                  </a:ext>
                </a:extLst>
              </p:cNvPr>
              <p:cNvSpPr/>
              <p:nvPr/>
            </p:nvSpPr>
            <p:spPr>
              <a:xfrm>
                <a:off x="8348187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1" name="Freeform 589">
                <a:extLst>
                  <a:ext uri="{FF2B5EF4-FFF2-40B4-BE49-F238E27FC236}">
                    <a16:creationId xmlns:a16="http://schemas.microsoft.com/office/drawing/2014/main" id="{676D228D-DBF9-4A2F-CE40-040350F976CC}"/>
                  </a:ext>
                </a:extLst>
              </p:cNvPr>
              <p:cNvSpPr/>
              <p:nvPr/>
            </p:nvSpPr>
            <p:spPr>
              <a:xfrm>
                <a:off x="10412961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2" name="Freeform 590">
                <a:extLst>
                  <a:ext uri="{FF2B5EF4-FFF2-40B4-BE49-F238E27FC236}">
                    <a16:creationId xmlns:a16="http://schemas.microsoft.com/office/drawing/2014/main" id="{29AAFD58-513A-5924-2130-54DEA4C9B750}"/>
                  </a:ext>
                </a:extLst>
              </p:cNvPr>
              <p:cNvSpPr/>
              <p:nvPr/>
            </p:nvSpPr>
            <p:spPr>
              <a:xfrm>
                <a:off x="12534728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3" name="Freeform 591">
                <a:extLst>
                  <a:ext uri="{FF2B5EF4-FFF2-40B4-BE49-F238E27FC236}">
                    <a16:creationId xmlns:a16="http://schemas.microsoft.com/office/drawing/2014/main" id="{FAA642E2-3240-4113-29FD-A8F3923C946C}"/>
                  </a:ext>
                </a:extLst>
              </p:cNvPr>
              <p:cNvSpPr/>
              <p:nvPr/>
            </p:nvSpPr>
            <p:spPr>
              <a:xfrm>
                <a:off x="14655039" y="8065434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4" name="Freeform 592">
                <a:extLst>
                  <a:ext uri="{FF2B5EF4-FFF2-40B4-BE49-F238E27FC236}">
                    <a16:creationId xmlns:a16="http://schemas.microsoft.com/office/drawing/2014/main" id="{13EE0A44-DC21-6D91-BF20-D86D6642B8FD}"/>
                  </a:ext>
                </a:extLst>
              </p:cNvPr>
              <p:cNvSpPr/>
              <p:nvPr/>
            </p:nvSpPr>
            <p:spPr>
              <a:xfrm>
                <a:off x="8348187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5" name="Freeform 593">
                <a:extLst>
                  <a:ext uri="{FF2B5EF4-FFF2-40B4-BE49-F238E27FC236}">
                    <a16:creationId xmlns:a16="http://schemas.microsoft.com/office/drawing/2014/main" id="{60CAC34E-7AF2-9F46-1384-A8BC61DA1C04}"/>
                  </a:ext>
                </a:extLst>
              </p:cNvPr>
              <p:cNvSpPr/>
              <p:nvPr/>
            </p:nvSpPr>
            <p:spPr>
              <a:xfrm>
                <a:off x="10412961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" name="Freeform 594">
                <a:extLst>
                  <a:ext uri="{FF2B5EF4-FFF2-40B4-BE49-F238E27FC236}">
                    <a16:creationId xmlns:a16="http://schemas.microsoft.com/office/drawing/2014/main" id="{569455B8-CCDD-585D-3081-B0EE0F43CFDA}"/>
                  </a:ext>
                </a:extLst>
              </p:cNvPr>
              <p:cNvSpPr/>
              <p:nvPr/>
            </p:nvSpPr>
            <p:spPr>
              <a:xfrm>
                <a:off x="12534728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7" name="Freeform 595">
                <a:extLst>
                  <a:ext uri="{FF2B5EF4-FFF2-40B4-BE49-F238E27FC236}">
                    <a16:creationId xmlns:a16="http://schemas.microsoft.com/office/drawing/2014/main" id="{EB41B624-E41E-A1BD-150E-AC8B12A86BDD}"/>
                  </a:ext>
                </a:extLst>
              </p:cNvPr>
              <p:cNvSpPr/>
              <p:nvPr/>
            </p:nvSpPr>
            <p:spPr>
              <a:xfrm>
                <a:off x="14655039" y="49407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8" name="Freeform 596">
                <a:extLst>
                  <a:ext uri="{FF2B5EF4-FFF2-40B4-BE49-F238E27FC236}">
                    <a16:creationId xmlns:a16="http://schemas.microsoft.com/office/drawing/2014/main" id="{AC87EBC2-029C-05AC-1202-E8F9BC1FD1EC}"/>
                  </a:ext>
                </a:extLst>
              </p:cNvPr>
              <p:cNvSpPr/>
              <p:nvPr/>
            </p:nvSpPr>
            <p:spPr>
              <a:xfrm>
                <a:off x="8348187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9" name="Freeform 597">
                <a:extLst>
                  <a:ext uri="{FF2B5EF4-FFF2-40B4-BE49-F238E27FC236}">
                    <a16:creationId xmlns:a16="http://schemas.microsoft.com/office/drawing/2014/main" id="{72EDD4FC-2AE9-7873-ED44-93EED51AA5EC}"/>
                  </a:ext>
                </a:extLst>
              </p:cNvPr>
              <p:cNvSpPr/>
              <p:nvPr/>
            </p:nvSpPr>
            <p:spPr>
              <a:xfrm>
                <a:off x="10412961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0" name="Freeform 598">
                <a:extLst>
                  <a:ext uri="{FF2B5EF4-FFF2-40B4-BE49-F238E27FC236}">
                    <a16:creationId xmlns:a16="http://schemas.microsoft.com/office/drawing/2014/main" id="{C5E08780-C67E-44E6-479D-F5D31BEF6A4B}"/>
                  </a:ext>
                </a:extLst>
              </p:cNvPr>
              <p:cNvSpPr/>
              <p:nvPr/>
            </p:nvSpPr>
            <p:spPr>
              <a:xfrm>
                <a:off x="12534728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1" name="Freeform 599">
                <a:extLst>
                  <a:ext uri="{FF2B5EF4-FFF2-40B4-BE49-F238E27FC236}">
                    <a16:creationId xmlns:a16="http://schemas.microsoft.com/office/drawing/2014/main" id="{DBBDBD70-CB72-3163-676C-1F7F8AC81BB3}"/>
                  </a:ext>
                </a:extLst>
              </p:cNvPr>
              <p:cNvSpPr/>
              <p:nvPr/>
            </p:nvSpPr>
            <p:spPr>
              <a:xfrm>
                <a:off x="14655039" y="93305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2" name="Freeform 600">
                <a:extLst>
                  <a:ext uri="{FF2B5EF4-FFF2-40B4-BE49-F238E27FC236}">
                    <a16:creationId xmlns:a16="http://schemas.microsoft.com/office/drawing/2014/main" id="{86A2C588-4BCE-C13E-F3A9-BD9CEB0EE439}"/>
                  </a:ext>
                </a:extLst>
              </p:cNvPr>
              <p:cNvSpPr/>
              <p:nvPr/>
            </p:nvSpPr>
            <p:spPr>
              <a:xfrm>
                <a:off x="8348187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3" name="Freeform 601">
                <a:extLst>
                  <a:ext uri="{FF2B5EF4-FFF2-40B4-BE49-F238E27FC236}">
                    <a16:creationId xmlns:a16="http://schemas.microsoft.com/office/drawing/2014/main" id="{0AA747C0-574A-62FE-C3E8-4185F527FB76}"/>
                  </a:ext>
                </a:extLst>
              </p:cNvPr>
              <p:cNvSpPr/>
              <p:nvPr/>
            </p:nvSpPr>
            <p:spPr>
              <a:xfrm>
                <a:off x="10412961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4" name="Freeform 602">
                <a:extLst>
                  <a:ext uri="{FF2B5EF4-FFF2-40B4-BE49-F238E27FC236}">
                    <a16:creationId xmlns:a16="http://schemas.microsoft.com/office/drawing/2014/main" id="{807C1775-B690-2FE7-8EDA-3D06E1C6E72C}"/>
                  </a:ext>
                </a:extLst>
              </p:cNvPr>
              <p:cNvSpPr/>
              <p:nvPr/>
            </p:nvSpPr>
            <p:spPr>
              <a:xfrm>
                <a:off x="12534728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5" name="Freeform 603">
                <a:extLst>
                  <a:ext uri="{FF2B5EF4-FFF2-40B4-BE49-F238E27FC236}">
                    <a16:creationId xmlns:a16="http://schemas.microsoft.com/office/drawing/2014/main" id="{A28B24D3-F6BF-A810-52C2-75CD5A7AD360}"/>
                  </a:ext>
                </a:extLst>
              </p:cNvPr>
              <p:cNvSpPr/>
              <p:nvPr/>
            </p:nvSpPr>
            <p:spPr>
              <a:xfrm>
                <a:off x="14655039" y="1816702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" name="Freeform 604">
                <a:extLst>
                  <a:ext uri="{FF2B5EF4-FFF2-40B4-BE49-F238E27FC236}">
                    <a16:creationId xmlns:a16="http://schemas.microsoft.com/office/drawing/2014/main" id="{439CE27A-3745-5C3F-F51E-74C33EA12E93}"/>
                  </a:ext>
                </a:extLst>
              </p:cNvPr>
              <p:cNvSpPr/>
              <p:nvPr/>
            </p:nvSpPr>
            <p:spPr>
              <a:xfrm>
                <a:off x="8348187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" name="Freeform 605">
                <a:extLst>
                  <a:ext uri="{FF2B5EF4-FFF2-40B4-BE49-F238E27FC236}">
                    <a16:creationId xmlns:a16="http://schemas.microsoft.com/office/drawing/2014/main" id="{FEB48C90-E5B8-E987-37D6-B816C31E2CBE}"/>
                  </a:ext>
                </a:extLst>
              </p:cNvPr>
              <p:cNvSpPr/>
              <p:nvPr/>
            </p:nvSpPr>
            <p:spPr>
              <a:xfrm>
                <a:off x="10412961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8" name="Freeform 606">
                <a:extLst>
                  <a:ext uri="{FF2B5EF4-FFF2-40B4-BE49-F238E27FC236}">
                    <a16:creationId xmlns:a16="http://schemas.microsoft.com/office/drawing/2014/main" id="{EF7751D6-7C74-E3B7-C242-8057834103E6}"/>
                  </a:ext>
                </a:extLst>
              </p:cNvPr>
              <p:cNvSpPr/>
              <p:nvPr/>
            </p:nvSpPr>
            <p:spPr>
              <a:xfrm>
                <a:off x="12534728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9" name="Freeform 607">
                <a:extLst>
                  <a:ext uri="{FF2B5EF4-FFF2-40B4-BE49-F238E27FC236}">
                    <a16:creationId xmlns:a16="http://schemas.microsoft.com/office/drawing/2014/main" id="{DA937228-993C-5C2B-C1A3-3E55AFA4404E}"/>
                  </a:ext>
                </a:extLst>
              </p:cNvPr>
              <p:cNvSpPr/>
              <p:nvPr/>
            </p:nvSpPr>
            <p:spPr>
              <a:xfrm>
                <a:off x="14655039" y="270035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0" name="Freeform 608">
                <a:extLst>
                  <a:ext uri="{FF2B5EF4-FFF2-40B4-BE49-F238E27FC236}">
                    <a16:creationId xmlns:a16="http://schemas.microsoft.com/office/drawing/2014/main" id="{FBBFF6E8-3DF1-57C3-8CB5-172220CE5FB4}"/>
                  </a:ext>
                </a:extLst>
              </p:cNvPr>
              <p:cNvSpPr/>
              <p:nvPr/>
            </p:nvSpPr>
            <p:spPr>
              <a:xfrm>
                <a:off x="8348187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1" name="Freeform 609">
                <a:extLst>
                  <a:ext uri="{FF2B5EF4-FFF2-40B4-BE49-F238E27FC236}">
                    <a16:creationId xmlns:a16="http://schemas.microsoft.com/office/drawing/2014/main" id="{6CCE13B2-0BAD-C3A2-CE4B-D797042A4669}"/>
                  </a:ext>
                </a:extLst>
              </p:cNvPr>
              <p:cNvSpPr/>
              <p:nvPr/>
            </p:nvSpPr>
            <p:spPr>
              <a:xfrm>
                <a:off x="10412961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Freeform 610">
                <a:extLst>
                  <a:ext uri="{FF2B5EF4-FFF2-40B4-BE49-F238E27FC236}">
                    <a16:creationId xmlns:a16="http://schemas.microsoft.com/office/drawing/2014/main" id="{19F6696D-0A2C-3A52-1261-8C0D7F10FF80}"/>
                  </a:ext>
                </a:extLst>
              </p:cNvPr>
              <p:cNvSpPr/>
              <p:nvPr/>
            </p:nvSpPr>
            <p:spPr>
              <a:xfrm>
                <a:off x="12534728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3" name="Freeform 611">
                <a:extLst>
                  <a:ext uri="{FF2B5EF4-FFF2-40B4-BE49-F238E27FC236}">
                    <a16:creationId xmlns:a16="http://schemas.microsoft.com/office/drawing/2014/main" id="{5876F75C-1CC5-25AB-8CBE-9F83F82FE812}"/>
                  </a:ext>
                </a:extLst>
              </p:cNvPr>
              <p:cNvSpPr/>
              <p:nvPr/>
            </p:nvSpPr>
            <p:spPr>
              <a:xfrm>
                <a:off x="14655039" y="358399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Freeform 612">
                <a:extLst>
                  <a:ext uri="{FF2B5EF4-FFF2-40B4-BE49-F238E27FC236}">
                    <a16:creationId xmlns:a16="http://schemas.microsoft.com/office/drawing/2014/main" id="{71211205-5D40-60DB-517A-13089195F672}"/>
                  </a:ext>
                </a:extLst>
              </p:cNvPr>
              <p:cNvSpPr/>
              <p:nvPr/>
            </p:nvSpPr>
            <p:spPr>
              <a:xfrm>
                <a:off x="0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Freeform 613">
                <a:extLst>
                  <a:ext uri="{FF2B5EF4-FFF2-40B4-BE49-F238E27FC236}">
                    <a16:creationId xmlns:a16="http://schemas.microsoft.com/office/drawing/2014/main" id="{061E7C15-B10C-D216-DB9F-F30F4065888F}"/>
                  </a:ext>
                </a:extLst>
              </p:cNvPr>
              <p:cNvSpPr/>
              <p:nvPr/>
            </p:nvSpPr>
            <p:spPr>
              <a:xfrm>
                <a:off x="2064774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Freeform 614">
                <a:extLst>
                  <a:ext uri="{FF2B5EF4-FFF2-40B4-BE49-F238E27FC236}">
                    <a16:creationId xmlns:a16="http://schemas.microsoft.com/office/drawing/2014/main" id="{2639BAE5-9509-37FD-005A-24FFB06F4AAD}"/>
                  </a:ext>
                </a:extLst>
              </p:cNvPr>
              <p:cNvSpPr/>
              <p:nvPr/>
            </p:nvSpPr>
            <p:spPr>
              <a:xfrm>
                <a:off x="4186541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Freeform 615">
                <a:extLst>
                  <a:ext uri="{FF2B5EF4-FFF2-40B4-BE49-F238E27FC236}">
                    <a16:creationId xmlns:a16="http://schemas.microsoft.com/office/drawing/2014/main" id="{AC26C2C5-51AD-B374-392B-62F5B942EDEA}"/>
                  </a:ext>
                </a:extLst>
              </p:cNvPr>
              <p:cNvSpPr/>
              <p:nvPr/>
            </p:nvSpPr>
            <p:spPr>
              <a:xfrm>
                <a:off x="6306852" y="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Freeform 616">
                <a:extLst>
                  <a:ext uri="{FF2B5EF4-FFF2-40B4-BE49-F238E27FC236}">
                    <a16:creationId xmlns:a16="http://schemas.microsoft.com/office/drawing/2014/main" id="{C9B83D3C-DB23-9B54-A506-EC4630F25F3B}"/>
                  </a:ext>
                </a:extLst>
              </p:cNvPr>
              <p:cNvSpPr/>
              <p:nvPr/>
            </p:nvSpPr>
            <p:spPr>
              <a:xfrm>
                <a:off x="0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Freeform 617">
                <a:extLst>
                  <a:ext uri="{FF2B5EF4-FFF2-40B4-BE49-F238E27FC236}">
                    <a16:creationId xmlns:a16="http://schemas.microsoft.com/office/drawing/2014/main" id="{5771C1C7-9435-EFC7-48A5-E179761CE19A}"/>
                  </a:ext>
                </a:extLst>
              </p:cNvPr>
              <p:cNvSpPr/>
              <p:nvPr/>
            </p:nvSpPr>
            <p:spPr>
              <a:xfrm>
                <a:off x="2064774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Freeform 618">
                <a:extLst>
                  <a:ext uri="{FF2B5EF4-FFF2-40B4-BE49-F238E27FC236}">
                    <a16:creationId xmlns:a16="http://schemas.microsoft.com/office/drawing/2014/main" id="{3D115B35-C56B-7EF6-C7BE-B0A486E583ED}"/>
                  </a:ext>
                </a:extLst>
              </p:cNvPr>
              <p:cNvSpPr/>
              <p:nvPr/>
            </p:nvSpPr>
            <p:spPr>
              <a:xfrm>
                <a:off x="4186541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Freeform 619">
                <a:extLst>
                  <a:ext uri="{FF2B5EF4-FFF2-40B4-BE49-F238E27FC236}">
                    <a16:creationId xmlns:a16="http://schemas.microsoft.com/office/drawing/2014/main" id="{F51E51F0-5DB5-FB41-4E14-63912F36E4D2}"/>
                  </a:ext>
                </a:extLst>
              </p:cNvPr>
              <p:cNvSpPr/>
              <p:nvPr/>
            </p:nvSpPr>
            <p:spPr>
              <a:xfrm>
                <a:off x="6306852" y="883648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Freeform 620">
                <a:extLst>
                  <a:ext uri="{FF2B5EF4-FFF2-40B4-BE49-F238E27FC236}">
                    <a16:creationId xmlns:a16="http://schemas.microsoft.com/office/drawing/2014/main" id="{F0906C46-B8DC-43C1-7296-F7DB8C558B5D}"/>
                  </a:ext>
                </a:extLst>
              </p:cNvPr>
              <p:cNvSpPr/>
              <p:nvPr/>
            </p:nvSpPr>
            <p:spPr>
              <a:xfrm>
                <a:off x="0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Freeform 621">
                <a:extLst>
                  <a:ext uri="{FF2B5EF4-FFF2-40B4-BE49-F238E27FC236}">
                    <a16:creationId xmlns:a16="http://schemas.microsoft.com/office/drawing/2014/main" id="{A06236DE-20D8-4C5B-3A88-6EEA215A8A4F}"/>
                  </a:ext>
                </a:extLst>
              </p:cNvPr>
              <p:cNvSpPr/>
              <p:nvPr/>
            </p:nvSpPr>
            <p:spPr>
              <a:xfrm>
                <a:off x="2064774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Freeform 622">
                <a:extLst>
                  <a:ext uri="{FF2B5EF4-FFF2-40B4-BE49-F238E27FC236}">
                    <a16:creationId xmlns:a16="http://schemas.microsoft.com/office/drawing/2014/main" id="{BD6CF295-CCA5-9598-EA57-09B85147490D}"/>
                  </a:ext>
                </a:extLst>
              </p:cNvPr>
              <p:cNvSpPr/>
              <p:nvPr/>
            </p:nvSpPr>
            <p:spPr>
              <a:xfrm>
                <a:off x="4186541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Freeform 623">
                <a:extLst>
                  <a:ext uri="{FF2B5EF4-FFF2-40B4-BE49-F238E27FC236}">
                    <a16:creationId xmlns:a16="http://schemas.microsoft.com/office/drawing/2014/main" id="{C887CBC5-52A7-4355-322E-CD432AB0ABCD}"/>
                  </a:ext>
                </a:extLst>
              </p:cNvPr>
              <p:cNvSpPr/>
              <p:nvPr/>
            </p:nvSpPr>
            <p:spPr>
              <a:xfrm>
                <a:off x="6306852" y="1767295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Freeform 624">
                <a:extLst>
                  <a:ext uri="{FF2B5EF4-FFF2-40B4-BE49-F238E27FC236}">
                    <a16:creationId xmlns:a16="http://schemas.microsoft.com/office/drawing/2014/main" id="{F44523E4-1E88-AF63-FE2D-325D5575DD08}"/>
                  </a:ext>
                </a:extLst>
              </p:cNvPr>
              <p:cNvSpPr/>
              <p:nvPr/>
            </p:nvSpPr>
            <p:spPr>
              <a:xfrm>
                <a:off x="0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Freeform 625">
                <a:extLst>
                  <a:ext uri="{FF2B5EF4-FFF2-40B4-BE49-F238E27FC236}">
                    <a16:creationId xmlns:a16="http://schemas.microsoft.com/office/drawing/2014/main" id="{E6FA6C43-B8C7-794A-167F-B93899F132AC}"/>
                  </a:ext>
                </a:extLst>
              </p:cNvPr>
              <p:cNvSpPr/>
              <p:nvPr/>
            </p:nvSpPr>
            <p:spPr>
              <a:xfrm>
                <a:off x="2064774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Freeform 626">
                <a:extLst>
                  <a:ext uri="{FF2B5EF4-FFF2-40B4-BE49-F238E27FC236}">
                    <a16:creationId xmlns:a16="http://schemas.microsoft.com/office/drawing/2014/main" id="{60D5F331-FB17-A54E-99FB-16DF274FD460}"/>
                  </a:ext>
                </a:extLst>
              </p:cNvPr>
              <p:cNvSpPr/>
              <p:nvPr/>
            </p:nvSpPr>
            <p:spPr>
              <a:xfrm>
                <a:off x="4186541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Freeform 627">
                <a:extLst>
                  <a:ext uri="{FF2B5EF4-FFF2-40B4-BE49-F238E27FC236}">
                    <a16:creationId xmlns:a16="http://schemas.microsoft.com/office/drawing/2014/main" id="{E4B2CB8E-633C-F7D8-34E5-618C4291A942}"/>
                  </a:ext>
                </a:extLst>
              </p:cNvPr>
              <p:cNvSpPr/>
              <p:nvPr/>
            </p:nvSpPr>
            <p:spPr>
              <a:xfrm>
                <a:off x="6306852" y="2650943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7"/>
                    </a:lnTo>
                    <a:lnTo>
                      <a:pt x="0" y="84554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Freeform 628">
                <a:extLst>
                  <a:ext uri="{FF2B5EF4-FFF2-40B4-BE49-F238E27FC236}">
                    <a16:creationId xmlns:a16="http://schemas.microsoft.com/office/drawing/2014/main" id="{4A4C3E1A-7620-9E0D-BEC9-0F749867B5B0}"/>
                  </a:ext>
                </a:extLst>
              </p:cNvPr>
              <p:cNvSpPr/>
              <p:nvPr/>
            </p:nvSpPr>
            <p:spPr>
              <a:xfrm>
                <a:off x="0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Freeform 629">
                <a:extLst>
                  <a:ext uri="{FF2B5EF4-FFF2-40B4-BE49-F238E27FC236}">
                    <a16:creationId xmlns:a16="http://schemas.microsoft.com/office/drawing/2014/main" id="{9EA09A85-9CA2-C71A-BE8B-40905699F43F}"/>
                  </a:ext>
                </a:extLst>
              </p:cNvPr>
              <p:cNvSpPr/>
              <p:nvPr/>
            </p:nvSpPr>
            <p:spPr>
              <a:xfrm>
                <a:off x="2064774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Freeform 630">
                <a:extLst>
                  <a:ext uri="{FF2B5EF4-FFF2-40B4-BE49-F238E27FC236}">
                    <a16:creationId xmlns:a16="http://schemas.microsoft.com/office/drawing/2014/main" id="{6E25B6BB-B9EA-7523-522E-48C602AB6AFF}"/>
                  </a:ext>
                </a:extLst>
              </p:cNvPr>
              <p:cNvSpPr/>
              <p:nvPr/>
            </p:nvSpPr>
            <p:spPr>
              <a:xfrm>
                <a:off x="4186541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Freeform 631">
                <a:extLst>
                  <a:ext uri="{FF2B5EF4-FFF2-40B4-BE49-F238E27FC236}">
                    <a16:creationId xmlns:a16="http://schemas.microsoft.com/office/drawing/2014/main" id="{AA0E779C-FA99-0FEA-FE72-603FF903156C}"/>
                  </a:ext>
                </a:extLst>
              </p:cNvPr>
              <p:cNvSpPr/>
              <p:nvPr/>
            </p:nvSpPr>
            <p:spPr>
              <a:xfrm>
                <a:off x="6306852" y="3534590"/>
                <a:ext cx="1828211" cy="845548"/>
              </a:xfrm>
              <a:custGeom>
                <a:avLst/>
                <a:gdLst/>
                <a:ahLst/>
                <a:cxnLst/>
                <a:rect l="l" t="t" r="r" b="b"/>
                <a:pathLst>
                  <a:path w="1828211" h="845548">
                    <a:moveTo>
                      <a:pt x="0" y="0"/>
                    </a:moveTo>
                    <a:lnTo>
                      <a:pt x="1828211" y="0"/>
                    </a:lnTo>
                    <a:lnTo>
                      <a:pt x="1828211" y="845548"/>
                    </a:lnTo>
                    <a:lnTo>
                      <a:pt x="0" y="84554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87440" y="3471153"/>
            <a:ext cx="668667" cy="3090479"/>
          </a:xfrm>
          <a:custGeom>
            <a:avLst/>
            <a:gdLst/>
            <a:ahLst/>
            <a:cxnLst/>
            <a:rect l="l" t="t" r="r" b="b"/>
            <a:pathLst>
              <a:path w="668667" h="3090479">
                <a:moveTo>
                  <a:pt x="0" y="0"/>
                </a:moveTo>
                <a:lnTo>
                  <a:pt x="668667" y="0"/>
                </a:lnTo>
                <a:lnTo>
                  <a:pt x="668667" y="3090479"/>
                </a:lnTo>
                <a:lnTo>
                  <a:pt x="0" y="309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27225" y="7138850"/>
            <a:ext cx="2884668" cy="2119450"/>
          </a:xfrm>
          <a:custGeom>
            <a:avLst/>
            <a:gdLst/>
            <a:ahLst/>
            <a:cxnLst/>
            <a:rect l="l" t="t" r="r" b="b"/>
            <a:pathLst>
              <a:path w="2884668" h="2119450">
                <a:moveTo>
                  <a:pt x="0" y="0"/>
                </a:moveTo>
                <a:lnTo>
                  <a:pt x="2884667" y="0"/>
                </a:lnTo>
                <a:lnTo>
                  <a:pt x="2884667" y="2119450"/>
                </a:lnTo>
                <a:lnTo>
                  <a:pt x="0" y="2119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719395" y="3883412"/>
            <a:ext cx="3434286" cy="2909777"/>
          </a:xfrm>
          <a:custGeom>
            <a:avLst/>
            <a:gdLst/>
            <a:ahLst/>
            <a:cxnLst/>
            <a:rect l="l" t="t" r="r" b="b"/>
            <a:pathLst>
              <a:path w="3434286" h="2909777">
                <a:moveTo>
                  <a:pt x="0" y="0"/>
                </a:moveTo>
                <a:lnTo>
                  <a:pt x="3434287" y="0"/>
                </a:lnTo>
                <a:lnTo>
                  <a:pt x="3434287" y="2909777"/>
                </a:lnTo>
                <a:lnTo>
                  <a:pt x="0" y="29097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860134" y="1186291"/>
            <a:ext cx="3399166" cy="2064221"/>
          </a:xfrm>
          <a:custGeom>
            <a:avLst/>
            <a:gdLst/>
            <a:ahLst/>
            <a:cxnLst/>
            <a:rect l="l" t="t" r="r" b="b"/>
            <a:pathLst>
              <a:path w="3399166" h="2064221">
                <a:moveTo>
                  <a:pt x="0" y="0"/>
                </a:moveTo>
                <a:lnTo>
                  <a:pt x="3399166" y="0"/>
                </a:lnTo>
                <a:lnTo>
                  <a:pt x="3399166" y="2064220"/>
                </a:lnTo>
                <a:lnTo>
                  <a:pt x="0" y="2064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52976" y="606636"/>
            <a:ext cx="3366420" cy="2864517"/>
          </a:xfrm>
          <a:custGeom>
            <a:avLst/>
            <a:gdLst/>
            <a:ahLst/>
            <a:cxnLst/>
            <a:rect l="l" t="t" r="r" b="b"/>
            <a:pathLst>
              <a:path w="3366420" h="2864517">
                <a:moveTo>
                  <a:pt x="0" y="0"/>
                </a:moveTo>
                <a:lnTo>
                  <a:pt x="3366419" y="0"/>
                </a:lnTo>
                <a:lnTo>
                  <a:pt x="3366419" y="2864517"/>
                </a:lnTo>
                <a:lnTo>
                  <a:pt x="0" y="28645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8554058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Practical Applications </a:t>
            </a:r>
          </a:p>
        </p:txBody>
      </p:sp>
      <p:sp>
        <p:nvSpPr>
          <p:cNvPr id="8" name="Freeform 8"/>
          <p:cNvSpPr/>
          <p:nvPr/>
        </p:nvSpPr>
        <p:spPr>
          <a:xfrm>
            <a:off x="10233480" y="3698768"/>
            <a:ext cx="1744919" cy="2622146"/>
          </a:xfrm>
          <a:custGeom>
            <a:avLst/>
            <a:gdLst/>
            <a:ahLst/>
            <a:cxnLst/>
            <a:rect l="l" t="t" r="r" b="b"/>
            <a:pathLst>
              <a:path w="1744919" h="2622146">
                <a:moveTo>
                  <a:pt x="0" y="0"/>
                </a:moveTo>
                <a:lnTo>
                  <a:pt x="1744919" y="0"/>
                </a:lnTo>
                <a:lnTo>
                  <a:pt x="1744919" y="2622146"/>
                </a:lnTo>
                <a:lnTo>
                  <a:pt x="0" y="26221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107066" y="7252311"/>
            <a:ext cx="2371048" cy="1892527"/>
          </a:xfrm>
          <a:custGeom>
            <a:avLst/>
            <a:gdLst/>
            <a:ahLst/>
            <a:cxnLst/>
            <a:rect l="l" t="t" r="r" b="b"/>
            <a:pathLst>
              <a:path w="2371048" h="1892527">
                <a:moveTo>
                  <a:pt x="0" y="0"/>
                </a:moveTo>
                <a:lnTo>
                  <a:pt x="2371048" y="0"/>
                </a:lnTo>
                <a:lnTo>
                  <a:pt x="2371048" y="1892528"/>
                </a:lnTo>
                <a:lnTo>
                  <a:pt x="0" y="18925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01612" y="3187331"/>
            <a:ext cx="7461705" cy="195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User interface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Recipe generator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Integration into existing apps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Policy making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243500"/>
            <a:ext cx="8554058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002F15"/>
                </a:solidFill>
                <a:latin typeface="Sergio Trendy"/>
              </a:rPr>
              <a:t>Next Steps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1612" y="7338875"/>
            <a:ext cx="8211526" cy="966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Further research into food emissions</a:t>
            </a:r>
          </a:p>
          <a:p>
            <a:pPr marL="560695" lvl="1" indent="-280348">
              <a:lnSpc>
                <a:spcPts val="3895"/>
              </a:lnSpc>
              <a:buFont typeface="Arial"/>
              <a:buChar char="•"/>
            </a:pPr>
            <a:r>
              <a:rPr lang="en-US" sz="2597">
                <a:solidFill>
                  <a:srgbClr val="002F15"/>
                </a:solidFill>
                <a:latin typeface="Garet"/>
              </a:rPr>
              <a:t>Raise awareness to empower consumers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4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8972">
            <a:off x="11155957" y="3426888"/>
            <a:ext cx="4185950" cy="3265041"/>
          </a:xfrm>
          <a:custGeom>
            <a:avLst/>
            <a:gdLst/>
            <a:ahLst/>
            <a:cxnLst/>
            <a:rect l="l" t="t" r="r" b="b"/>
            <a:pathLst>
              <a:path w="4185950" h="3265041">
                <a:moveTo>
                  <a:pt x="0" y="0"/>
                </a:moveTo>
                <a:lnTo>
                  <a:pt x="4185950" y="0"/>
                </a:lnTo>
                <a:lnTo>
                  <a:pt x="4185950" y="3265041"/>
                </a:lnTo>
                <a:lnTo>
                  <a:pt x="0" y="326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78564" y="-422244"/>
            <a:ext cx="3492269" cy="5380246"/>
          </a:xfrm>
          <a:custGeom>
            <a:avLst/>
            <a:gdLst/>
            <a:ahLst/>
            <a:cxnLst/>
            <a:rect l="l" t="t" r="r" b="b"/>
            <a:pathLst>
              <a:path w="3492269" h="5380246">
                <a:moveTo>
                  <a:pt x="0" y="0"/>
                </a:moveTo>
                <a:lnTo>
                  <a:pt x="3492269" y="0"/>
                </a:lnTo>
                <a:lnTo>
                  <a:pt x="3492269" y="5380246"/>
                </a:lnTo>
                <a:lnTo>
                  <a:pt x="0" y="538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103495" y="-943261"/>
            <a:ext cx="3765248" cy="4482438"/>
          </a:xfrm>
          <a:custGeom>
            <a:avLst/>
            <a:gdLst/>
            <a:ahLst/>
            <a:cxnLst/>
            <a:rect l="l" t="t" r="r" b="b"/>
            <a:pathLst>
              <a:path w="3765248" h="4482438">
                <a:moveTo>
                  <a:pt x="0" y="0"/>
                </a:moveTo>
                <a:lnTo>
                  <a:pt x="3765248" y="0"/>
                </a:lnTo>
                <a:lnTo>
                  <a:pt x="3765248" y="4482438"/>
                </a:lnTo>
                <a:lnTo>
                  <a:pt x="0" y="44824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75620" y="1499267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0" y="0"/>
                </a:lnTo>
                <a:lnTo>
                  <a:pt x="1234870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195578" y="7610762"/>
            <a:ext cx="2558677" cy="3674340"/>
          </a:xfrm>
          <a:custGeom>
            <a:avLst/>
            <a:gdLst/>
            <a:ahLst/>
            <a:cxnLst/>
            <a:rect l="l" t="t" r="r" b="b"/>
            <a:pathLst>
              <a:path w="2558677" h="3674340">
                <a:moveTo>
                  <a:pt x="0" y="0"/>
                </a:moveTo>
                <a:lnTo>
                  <a:pt x="2558677" y="0"/>
                </a:lnTo>
                <a:lnTo>
                  <a:pt x="2558677" y="3674341"/>
                </a:lnTo>
                <a:lnTo>
                  <a:pt x="0" y="36743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041307" y="3694697"/>
            <a:ext cx="3041307" cy="2145504"/>
          </a:xfrm>
          <a:custGeom>
            <a:avLst/>
            <a:gdLst/>
            <a:ahLst/>
            <a:cxnLst/>
            <a:rect l="l" t="t" r="r" b="b"/>
            <a:pathLst>
              <a:path w="3041307" h="2145504">
                <a:moveTo>
                  <a:pt x="0" y="0"/>
                </a:moveTo>
                <a:lnTo>
                  <a:pt x="3041307" y="0"/>
                </a:lnTo>
                <a:lnTo>
                  <a:pt x="3041307" y="2145504"/>
                </a:lnTo>
                <a:lnTo>
                  <a:pt x="0" y="2145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700000">
            <a:off x="10264395" y="2716705"/>
            <a:ext cx="1500354" cy="5501297"/>
          </a:xfrm>
          <a:custGeom>
            <a:avLst/>
            <a:gdLst/>
            <a:ahLst/>
            <a:cxnLst/>
            <a:rect l="l" t="t" r="r" b="b"/>
            <a:pathLst>
              <a:path w="1500354" h="5501297">
                <a:moveTo>
                  <a:pt x="0" y="0"/>
                </a:moveTo>
                <a:lnTo>
                  <a:pt x="1500354" y="0"/>
                </a:lnTo>
                <a:lnTo>
                  <a:pt x="1500354" y="5501297"/>
                </a:lnTo>
                <a:lnTo>
                  <a:pt x="0" y="55012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11896452" y="7440726"/>
            <a:ext cx="4299126" cy="3032838"/>
          </a:xfrm>
          <a:custGeom>
            <a:avLst/>
            <a:gdLst/>
            <a:ahLst/>
            <a:cxnLst/>
            <a:rect l="l" t="t" r="r" b="b"/>
            <a:pathLst>
              <a:path w="4299126" h="3032838">
                <a:moveTo>
                  <a:pt x="4299126" y="0"/>
                </a:moveTo>
                <a:lnTo>
                  <a:pt x="0" y="0"/>
                </a:lnTo>
                <a:lnTo>
                  <a:pt x="0" y="3032838"/>
                </a:lnTo>
                <a:lnTo>
                  <a:pt x="4299126" y="3032838"/>
                </a:lnTo>
                <a:lnTo>
                  <a:pt x="429912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236985" y="4405137"/>
            <a:ext cx="2681069" cy="3205626"/>
          </a:xfrm>
          <a:custGeom>
            <a:avLst/>
            <a:gdLst/>
            <a:ahLst/>
            <a:cxnLst/>
            <a:rect l="l" t="t" r="r" b="b"/>
            <a:pathLst>
              <a:path w="2681069" h="3205626">
                <a:moveTo>
                  <a:pt x="0" y="0"/>
                </a:moveTo>
                <a:lnTo>
                  <a:pt x="2681069" y="0"/>
                </a:lnTo>
                <a:lnTo>
                  <a:pt x="2681069" y="3205625"/>
                </a:lnTo>
                <a:lnTo>
                  <a:pt x="0" y="32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83904" y="5931303"/>
            <a:ext cx="11012548" cy="2592638"/>
            <a:chOff x="0" y="0"/>
            <a:chExt cx="14683398" cy="345685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09575"/>
              <a:ext cx="14683398" cy="20237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880"/>
                </a:lnSpc>
              </a:pPr>
              <a:r>
                <a:rPr lang="en-US" sz="12000">
                  <a:solidFill>
                    <a:srgbClr val="002F15"/>
                  </a:solidFill>
                  <a:latin typeface="Sergio Trendy"/>
                </a:rPr>
                <a:t>Thank You!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651671"/>
              <a:ext cx="1468339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>
                  <a:solidFill>
                    <a:srgbClr val="002F15"/>
                  </a:solidFill>
                  <a:latin typeface="Garet"/>
                </a:rPr>
                <a:t>Rory Wilson &amp; Tommaso Salvatori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6628429" y="-1088629"/>
            <a:ext cx="3821370" cy="3161315"/>
          </a:xfrm>
          <a:custGeom>
            <a:avLst/>
            <a:gdLst/>
            <a:ahLst/>
            <a:cxnLst/>
            <a:rect l="l" t="t" r="r" b="b"/>
            <a:pathLst>
              <a:path w="3821370" h="3161315">
                <a:moveTo>
                  <a:pt x="0" y="0"/>
                </a:moveTo>
                <a:lnTo>
                  <a:pt x="3821371" y="0"/>
                </a:lnTo>
                <a:lnTo>
                  <a:pt x="3821371" y="3161315"/>
                </a:lnTo>
                <a:lnTo>
                  <a:pt x="0" y="3161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236980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9"/>
              </a:lnSpc>
            </a:pPr>
            <a:r>
              <a:rPr lang="en-US" sz="42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3764" y="105678"/>
            <a:ext cx="2121084" cy="4320727"/>
          </a:xfrm>
          <a:custGeom>
            <a:avLst/>
            <a:gdLst/>
            <a:ahLst/>
            <a:cxnLst/>
            <a:rect l="l" t="t" r="r" b="b"/>
            <a:pathLst>
              <a:path w="2121084" h="4320727">
                <a:moveTo>
                  <a:pt x="0" y="0"/>
                </a:moveTo>
                <a:lnTo>
                  <a:pt x="2121084" y="0"/>
                </a:lnTo>
                <a:lnTo>
                  <a:pt x="2121084" y="4320728"/>
                </a:lnTo>
                <a:lnTo>
                  <a:pt x="0" y="4320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36094" y="4225587"/>
            <a:ext cx="5199820" cy="4150402"/>
          </a:xfrm>
          <a:custGeom>
            <a:avLst/>
            <a:gdLst/>
            <a:ahLst/>
            <a:cxnLst/>
            <a:rect l="l" t="t" r="r" b="b"/>
            <a:pathLst>
              <a:path w="5199820" h="4150402">
                <a:moveTo>
                  <a:pt x="0" y="0"/>
                </a:moveTo>
                <a:lnTo>
                  <a:pt x="5199820" y="0"/>
                </a:lnTo>
                <a:lnTo>
                  <a:pt x="5199820" y="4150401"/>
                </a:lnTo>
                <a:lnTo>
                  <a:pt x="0" y="4150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84848" y="-999596"/>
            <a:ext cx="1234871" cy="5567040"/>
          </a:xfrm>
          <a:custGeom>
            <a:avLst/>
            <a:gdLst/>
            <a:ahLst/>
            <a:cxnLst/>
            <a:rect l="l" t="t" r="r" b="b"/>
            <a:pathLst>
              <a:path w="1234871" h="5567040">
                <a:moveTo>
                  <a:pt x="0" y="0"/>
                </a:moveTo>
                <a:lnTo>
                  <a:pt x="1234871" y="0"/>
                </a:lnTo>
                <a:lnTo>
                  <a:pt x="1234871" y="5567040"/>
                </a:lnTo>
                <a:lnTo>
                  <a:pt x="0" y="5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080919" y="4750424"/>
            <a:ext cx="3993671" cy="3514430"/>
          </a:xfrm>
          <a:custGeom>
            <a:avLst/>
            <a:gdLst/>
            <a:ahLst/>
            <a:cxnLst/>
            <a:rect l="l" t="t" r="r" b="b"/>
            <a:pathLst>
              <a:path w="3993671" h="3514430">
                <a:moveTo>
                  <a:pt x="0" y="0"/>
                </a:moveTo>
                <a:lnTo>
                  <a:pt x="3993671" y="0"/>
                </a:lnTo>
                <a:lnTo>
                  <a:pt x="3993671" y="3514430"/>
                </a:lnTo>
                <a:lnTo>
                  <a:pt x="0" y="3514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29753" y="5143500"/>
            <a:ext cx="2947693" cy="4114800"/>
          </a:xfrm>
          <a:custGeom>
            <a:avLst/>
            <a:gdLst/>
            <a:ahLst/>
            <a:cxnLst/>
            <a:rect l="l" t="t" r="r" b="b"/>
            <a:pathLst>
              <a:path w="2947693" h="4114800">
                <a:moveTo>
                  <a:pt x="0" y="0"/>
                </a:moveTo>
                <a:lnTo>
                  <a:pt x="2947694" y="0"/>
                </a:lnTo>
                <a:lnTo>
                  <a:pt x="2947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54847" y="781124"/>
            <a:ext cx="13508916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99"/>
              </a:lnSpc>
            </a:pPr>
            <a:r>
              <a:rPr lang="en-US" sz="4499">
                <a:solidFill>
                  <a:srgbClr val="002F15"/>
                </a:solidFill>
                <a:latin typeface="Sergio Trendy"/>
              </a:rPr>
              <a:t>Food production = 26% of global emissions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4847" y="2189842"/>
            <a:ext cx="8971359" cy="154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Increasing environmental awareness​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500% increase in vegans in the U.S. since 2014​</a:t>
            </a:r>
          </a:p>
          <a:p>
            <a:pPr marL="604519" lvl="1" indent="-302260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2F15"/>
                </a:solidFill>
                <a:latin typeface="Garet"/>
              </a:rPr>
              <a:t>Practical challenges remain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877447" y="5664615"/>
            <a:ext cx="5341969" cy="1038348"/>
            <a:chOff x="0" y="0"/>
            <a:chExt cx="7122625" cy="1384464"/>
          </a:xfrm>
        </p:grpSpPr>
        <p:grpSp>
          <p:nvGrpSpPr>
            <p:cNvPr id="17" name="Group 17"/>
            <p:cNvGrpSpPr/>
            <p:nvPr/>
          </p:nvGrpSpPr>
          <p:grpSpPr>
            <a:xfrm>
              <a:off x="1670092" y="0"/>
              <a:ext cx="5452533" cy="1384464"/>
              <a:chOff x="0" y="0"/>
              <a:chExt cx="1077044" cy="273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77044" cy="273474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3474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3474"/>
                    </a:lnTo>
                    <a:lnTo>
                      <a:pt x="0" y="273474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077044" cy="3115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Is it expensive?​</a:t>
                </a: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447030" y="-212735"/>
              <a:ext cx="889737" cy="1783797"/>
              <a:chOff x="0" y="0"/>
              <a:chExt cx="231376" cy="46387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1376" cy="463876"/>
              </a:xfrm>
              <a:custGeom>
                <a:avLst/>
                <a:gdLst/>
                <a:ahLst/>
                <a:cxnLst/>
                <a:rect l="l" t="t" r="r" b="b"/>
                <a:pathLst>
                  <a:path w="231376" h="463876">
                    <a:moveTo>
                      <a:pt x="115688" y="0"/>
                    </a:moveTo>
                    <a:lnTo>
                      <a:pt x="231376" y="463876"/>
                    </a:lnTo>
                    <a:lnTo>
                      <a:pt x="0" y="463876"/>
                    </a:lnTo>
                    <a:lnTo>
                      <a:pt x="115688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36152" y="177271"/>
                <a:ext cx="159071" cy="253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586098" y="6300788"/>
            <a:ext cx="5633317" cy="1780125"/>
            <a:chOff x="0" y="0"/>
            <a:chExt cx="7511089" cy="2373500"/>
          </a:xfrm>
        </p:grpSpPr>
        <p:grpSp>
          <p:nvGrpSpPr>
            <p:cNvPr id="24" name="Group 24"/>
            <p:cNvGrpSpPr/>
            <p:nvPr/>
          </p:nvGrpSpPr>
          <p:grpSpPr>
            <a:xfrm>
              <a:off x="2058556" y="968033"/>
              <a:ext cx="5452533" cy="1405467"/>
              <a:chOff x="0" y="0"/>
              <a:chExt cx="1077044" cy="27762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077044" cy="277623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277623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277623"/>
                    </a:lnTo>
                    <a:lnTo>
                      <a:pt x="0" y="277623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077044" cy="3157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What about my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dietary needs?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3864476">
              <a:off x="785013" y="-224893"/>
              <a:ext cx="990700" cy="2364785"/>
              <a:chOff x="0" y="0"/>
              <a:chExt cx="257631" cy="61496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57631" cy="614961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614961">
                    <a:moveTo>
                      <a:pt x="128816" y="0"/>
                    </a:moveTo>
                    <a:lnTo>
                      <a:pt x="257631" y="614961"/>
                    </a:lnTo>
                    <a:lnTo>
                      <a:pt x="0" y="614961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40255" y="247418"/>
                <a:ext cx="177121" cy="3236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30" name="Group 30"/>
          <p:cNvGrpSpPr/>
          <p:nvPr/>
        </p:nvGrpSpPr>
        <p:grpSpPr>
          <a:xfrm>
            <a:off x="4451696" y="6833859"/>
            <a:ext cx="5344824" cy="2878691"/>
            <a:chOff x="0" y="0"/>
            <a:chExt cx="7126432" cy="3838255"/>
          </a:xfrm>
        </p:grpSpPr>
        <p:grpSp>
          <p:nvGrpSpPr>
            <p:cNvPr id="31" name="Group 31"/>
            <p:cNvGrpSpPr/>
            <p:nvPr/>
          </p:nvGrpSpPr>
          <p:grpSpPr>
            <a:xfrm>
              <a:off x="1710034" y="2246938"/>
              <a:ext cx="5416397" cy="1591317"/>
              <a:chOff x="0" y="0"/>
              <a:chExt cx="1104672" cy="32454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104672" cy="324548"/>
              </a:xfrm>
              <a:custGeom>
                <a:avLst/>
                <a:gdLst/>
                <a:ahLst/>
                <a:cxnLst/>
                <a:rect l="l" t="t" r="r" b="b"/>
                <a:pathLst>
                  <a:path w="1104672" h="324548">
                    <a:moveTo>
                      <a:pt x="0" y="0"/>
                    </a:moveTo>
                    <a:lnTo>
                      <a:pt x="1104672" y="0"/>
                    </a:lnTo>
                    <a:lnTo>
                      <a:pt x="1104672" y="324548"/>
                    </a:lnTo>
                    <a:lnTo>
                      <a:pt x="0" y="324548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1104672" cy="3626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>
                    <a:solidFill>
                      <a:srgbClr val="FFFFFF"/>
                    </a:solidFill>
                    <a:latin typeface="Canva Sans Bold"/>
                  </a:rPr>
                  <a:t>Can I still meet nutritional requirements?</a:t>
                </a:r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-2234952">
              <a:off x="783308" y="-6578"/>
              <a:ext cx="959521" cy="2911611"/>
              <a:chOff x="0" y="0"/>
              <a:chExt cx="257631" cy="78176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57631" cy="781767"/>
              </a:xfrm>
              <a:custGeom>
                <a:avLst/>
                <a:gdLst/>
                <a:ahLst/>
                <a:cxnLst/>
                <a:rect l="l" t="t" r="r" b="b"/>
                <a:pathLst>
                  <a:path w="257631" h="781767">
                    <a:moveTo>
                      <a:pt x="128816" y="0"/>
                    </a:moveTo>
                    <a:lnTo>
                      <a:pt x="257631" y="781767"/>
                    </a:lnTo>
                    <a:lnTo>
                      <a:pt x="0" y="781767"/>
                    </a:lnTo>
                    <a:lnTo>
                      <a:pt x="128816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40255" y="324863"/>
                <a:ext cx="177121" cy="40106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4432717" y="4051096"/>
            <a:ext cx="4773253" cy="2132693"/>
            <a:chOff x="0" y="0"/>
            <a:chExt cx="6364337" cy="2843590"/>
          </a:xfrm>
        </p:grpSpPr>
        <p:grpSp>
          <p:nvGrpSpPr>
            <p:cNvPr id="8" name="Group 8"/>
            <p:cNvGrpSpPr/>
            <p:nvPr/>
          </p:nvGrpSpPr>
          <p:grpSpPr>
            <a:xfrm>
              <a:off x="911804" y="0"/>
              <a:ext cx="5452533" cy="1744133"/>
              <a:chOff x="0" y="0"/>
              <a:chExt cx="1077044" cy="3445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077044" cy="344520"/>
              </a:xfrm>
              <a:custGeom>
                <a:avLst/>
                <a:gdLst/>
                <a:ahLst/>
                <a:cxnLst/>
                <a:rect l="l" t="t" r="r" b="b"/>
                <a:pathLst>
                  <a:path w="1077044" h="344520">
                    <a:moveTo>
                      <a:pt x="0" y="0"/>
                    </a:moveTo>
                    <a:lnTo>
                      <a:pt x="1077044" y="0"/>
                    </a:lnTo>
                    <a:lnTo>
                      <a:pt x="1077044" y="344520"/>
                    </a:lnTo>
                    <a:lnTo>
                      <a:pt x="0" y="34452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077044" cy="3826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What foods reduce </a:t>
                </a:r>
              </a:p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sz="2199" dirty="0">
                    <a:solidFill>
                      <a:srgbClr val="FFFFFF"/>
                    </a:solidFill>
                    <a:latin typeface="Canva Sans Bold"/>
                  </a:rPr>
                  <a:t>emissions?</a:t>
                </a: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8414334">
              <a:off x="339846" y="970982"/>
              <a:ext cx="1458433" cy="1590090"/>
              <a:chOff x="0" y="0"/>
              <a:chExt cx="379265" cy="41350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79265" cy="413502"/>
              </a:xfrm>
              <a:custGeom>
                <a:avLst/>
                <a:gdLst/>
                <a:ahLst/>
                <a:cxnLst/>
                <a:rect l="l" t="t" r="r" b="b"/>
                <a:pathLst>
                  <a:path w="379265" h="413502">
                    <a:moveTo>
                      <a:pt x="189632" y="0"/>
                    </a:moveTo>
                    <a:lnTo>
                      <a:pt x="379265" y="413502"/>
                    </a:lnTo>
                    <a:lnTo>
                      <a:pt x="0" y="413502"/>
                    </a:lnTo>
                    <a:lnTo>
                      <a:pt x="189632" y="0"/>
                    </a:lnTo>
                    <a:close/>
                  </a:path>
                </a:pathLst>
              </a:custGeom>
              <a:solidFill>
                <a:srgbClr val="B6C47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59260" y="153883"/>
                <a:ext cx="260745" cy="230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E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6262527" y="-1263720"/>
            <a:ext cx="2241615" cy="5011741"/>
          </a:xfrm>
          <a:custGeom>
            <a:avLst/>
            <a:gdLst/>
            <a:ahLst/>
            <a:cxnLst/>
            <a:rect l="l" t="t" r="r" b="b"/>
            <a:pathLst>
              <a:path w="2241615" h="5011741">
                <a:moveTo>
                  <a:pt x="0" y="0"/>
                </a:moveTo>
                <a:lnTo>
                  <a:pt x="2241615" y="0"/>
                </a:lnTo>
                <a:lnTo>
                  <a:pt x="2241615" y="5011741"/>
                </a:lnTo>
                <a:lnTo>
                  <a:pt x="0" y="50117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20221" y="941764"/>
            <a:ext cx="7184569" cy="2722603"/>
            <a:chOff x="0" y="0"/>
            <a:chExt cx="9579425" cy="363013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579425" cy="3630137"/>
              <a:chOff x="0" y="0"/>
              <a:chExt cx="1742704" cy="660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42704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1742704" h="660400">
                    <a:moveTo>
                      <a:pt x="161824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18244" y="0"/>
                    </a:lnTo>
                    <a:cubicBezTo>
                      <a:pt x="1686824" y="0"/>
                      <a:pt x="1742704" y="55880"/>
                      <a:pt x="1742704" y="124460"/>
                    </a:cubicBezTo>
                    <a:lnTo>
                      <a:pt x="1742704" y="535940"/>
                    </a:lnTo>
                    <a:cubicBezTo>
                      <a:pt x="1742704" y="604520"/>
                      <a:pt x="1686824" y="660400"/>
                      <a:pt x="1618244" y="660400"/>
                    </a:cubicBezTo>
                    <a:close/>
                  </a:path>
                </a:pathLst>
              </a:custGeom>
              <a:solidFill>
                <a:srgbClr val="FFF0D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69323"/>
              <a:ext cx="9579425" cy="2491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Emissions - kg CO2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Nutritients - macro &amp; micro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Price - $</a:t>
              </a:r>
            </a:p>
            <a:p>
              <a:pPr marL="622874" lvl="1" indent="-311437">
                <a:lnSpc>
                  <a:spcPts val="3750"/>
                </a:lnSpc>
                <a:buFont typeface="Arial"/>
                <a:buChar char="•"/>
              </a:pPr>
              <a:r>
                <a:rPr lang="en-US" sz="2885">
                  <a:solidFill>
                    <a:srgbClr val="002F15"/>
                  </a:solidFill>
                  <a:latin typeface="Sergio Trendy"/>
                </a:rPr>
                <a:t>FDA Nutritional Requirements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657923" y="2579059"/>
            <a:ext cx="4227597" cy="3597300"/>
          </a:xfrm>
          <a:custGeom>
            <a:avLst/>
            <a:gdLst/>
            <a:ahLst/>
            <a:cxnLst/>
            <a:rect l="l" t="t" r="r" b="b"/>
            <a:pathLst>
              <a:path w="4227597" h="3597300">
                <a:moveTo>
                  <a:pt x="0" y="0"/>
                </a:moveTo>
                <a:lnTo>
                  <a:pt x="4227597" y="0"/>
                </a:lnTo>
                <a:lnTo>
                  <a:pt x="4227597" y="3597301"/>
                </a:lnTo>
                <a:lnTo>
                  <a:pt x="0" y="359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46826" y="3664367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20317" y="7663700"/>
            <a:ext cx="3088164" cy="3692370"/>
          </a:xfrm>
          <a:custGeom>
            <a:avLst/>
            <a:gdLst/>
            <a:ahLst/>
            <a:cxnLst/>
            <a:rect l="l" t="t" r="r" b="b"/>
            <a:pathLst>
              <a:path w="3088164" h="3692370">
                <a:moveTo>
                  <a:pt x="0" y="0"/>
                </a:moveTo>
                <a:lnTo>
                  <a:pt x="3088164" y="0"/>
                </a:lnTo>
                <a:lnTo>
                  <a:pt x="3088164" y="3692370"/>
                </a:lnTo>
                <a:lnTo>
                  <a:pt x="0" y="36923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091394" y="5998436"/>
            <a:ext cx="3059572" cy="3781568"/>
          </a:xfrm>
          <a:custGeom>
            <a:avLst/>
            <a:gdLst/>
            <a:ahLst/>
            <a:cxnLst/>
            <a:rect l="l" t="t" r="r" b="b"/>
            <a:pathLst>
              <a:path w="3059572" h="3781568">
                <a:moveTo>
                  <a:pt x="0" y="0"/>
                </a:moveTo>
                <a:lnTo>
                  <a:pt x="3059572" y="0"/>
                </a:lnTo>
                <a:lnTo>
                  <a:pt x="3059572" y="3781568"/>
                </a:lnTo>
                <a:lnTo>
                  <a:pt x="0" y="37815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2337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1325" y="3750974"/>
            <a:ext cx="12440143" cy="718409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65412" y="1804782"/>
            <a:ext cx="4745184" cy="110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9"/>
              </a:lnSpc>
            </a:pPr>
            <a:r>
              <a:rPr lang="en-US" sz="7990">
                <a:solidFill>
                  <a:srgbClr val="002F15"/>
                </a:solidFill>
                <a:latin typeface="Sergio Trendy"/>
              </a:rPr>
              <a:t>43 Foods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86703" y="4122979"/>
            <a:ext cx="9662790" cy="509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384" dirty="0">
                <a:solidFill>
                  <a:srgbClr val="002F15"/>
                </a:solidFill>
                <a:latin typeface="Sergio Trendy"/>
              </a:rPr>
              <a:t>Highest CO2 Emitting Foods (per kg)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852</Words>
  <Application>Microsoft Office PowerPoint</Application>
  <PresentationFormat>Custom</PresentationFormat>
  <Paragraphs>232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Canva Sans Bold</vt:lpstr>
      <vt:lpstr>Arial</vt:lpstr>
      <vt:lpstr>Garet</vt:lpstr>
      <vt:lpstr>Sergio Trendy</vt:lpstr>
      <vt:lpstr>Canva Sans</vt:lpstr>
      <vt:lpstr>Garet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Illustrative Food Daily Weekly Monthly Planner Planner Presentation</dc:title>
  <cp:lastModifiedBy>Rory Wilson</cp:lastModifiedBy>
  <cp:revision>2</cp:revision>
  <dcterms:created xsi:type="dcterms:W3CDTF">2006-08-16T00:00:00Z</dcterms:created>
  <dcterms:modified xsi:type="dcterms:W3CDTF">2023-12-09T04:49:36Z</dcterms:modified>
  <dc:identifier>DAF2b8_o_PE</dc:identifier>
</cp:coreProperties>
</file>